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80" r:id="rId3"/>
    <p:sldId id="309" r:id="rId4"/>
    <p:sldId id="310" r:id="rId5"/>
    <p:sldId id="318" r:id="rId6"/>
    <p:sldId id="296" r:id="rId7"/>
    <p:sldId id="286" r:id="rId8"/>
    <p:sldId id="313" r:id="rId9"/>
    <p:sldId id="298" r:id="rId10"/>
    <p:sldId id="320" r:id="rId11"/>
    <p:sldId id="321" r:id="rId12"/>
    <p:sldId id="322" r:id="rId13"/>
  </p:sldIdLst>
  <p:sldSz cx="9144000" cy="6858000" type="screen4x3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ORDANT Nadine" initials="MN" lastIdx="3" clrIdx="0"/>
  <p:cmAuthor id="1" name="FRANCAIS Jean-Charles" initials="FJ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91" autoAdjust="0"/>
    <p:restoredTop sz="94660"/>
  </p:normalViewPr>
  <p:slideViewPr>
    <p:cSldViewPr>
      <p:cViewPr varScale="1">
        <p:scale>
          <a:sx n="111" d="100"/>
          <a:sy n="111" d="100"/>
        </p:scale>
        <p:origin x="-1668" y="-17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6189" cy="496968"/>
          </a:xfrm>
          <a:prstGeom prst="rect">
            <a:avLst/>
          </a:prstGeom>
        </p:spPr>
        <p:txBody>
          <a:bodyPr vert="horz" lIns="91458" tIns="45729" rIns="91458" bIns="45729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49899" y="0"/>
            <a:ext cx="2946189" cy="496968"/>
          </a:xfrm>
          <a:prstGeom prst="rect">
            <a:avLst/>
          </a:prstGeom>
        </p:spPr>
        <p:txBody>
          <a:bodyPr vert="horz" lIns="91458" tIns="45729" rIns="91458" bIns="45729" rtlCol="0"/>
          <a:lstStyle>
            <a:lvl1pPr algn="r">
              <a:defRPr sz="1200"/>
            </a:lvl1pPr>
          </a:lstStyle>
          <a:p>
            <a:fld id="{B78729F9-9669-46BF-A34A-B7C1E1AD17F6}" type="datetimeFigureOut">
              <a:rPr lang="fr-FR" smtClean="0"/>
              <a:pPr/>
              <a:t>13/10/2017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1" y="9428083"/>
            <a:ext cx="2946189" cy="496968"/>
          </a:xfrm>
          <a:prstGeom prst="rect">
            <a:avLst/>
          </a:prstGeom>
        </p:spPr>
        <p:txBody>
          <a:bodyPr vert="horz" lIns="91458" tIns="45729" rIns="91458" bIns="45729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49899" y="9428083"/>
            <a:ext cx="2946189" cy="496968"/>
          </a:xfrm>
          <a:prstGeom prst="rect">
            <a:avLst/>
          </a:prstGeom>
        </p:spPr>
        <p:txBody>
          <a:bodyPr vert="horz" lIns="91458" tIns="45729" rIns="91458" bIns="45729" rtlCol="0" anchor="b"/>
          <a:lstStyle>
            <a:lvl1pPr algn="r">
              <a:defRPr sz="1200"/>
            </a:lvl1pPr>
          </a:lstStyle>
          <a:p>
            <a:fld id="{A3A91191-A0E6-4F76-9B80-DE89C943785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467528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PlaceHolder 1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wrap="none" lIns="0" tIns="0" rIns="0" bIns="0"/>
          <a:lstStyle/>
          <a:p>
            <a:r>
              <a:rPr lang="fr-FR"/>
              <a:t>Cliquez pour modifier le format des notes</a:t>
            </a:r>
            <a:endParaRPr/>
          </a:p>
        </p:txBody>
      </p:sp>
      <p:sp>
        <p:nvSpPr>
          <p:cNvPr id="131" name="PlaceHolder 2"/>
          <p:cNvSpPr>
            <a:spLocks noGrp="1"/>
          </p:cNvSpPr>
          <p:nvPr>
            <p:ph type="hdr"/>
          </p:nvPr>
        </p:nvSpPr>
        <p:spPr>
          <a:xfrm>
            <a:off x="0" y="1"/>
            <a:ext cx="3280680" cy="534240"/>
          </a:xfrm>
          <a:prstGeom prst="rect">
            <a:avLst/>
          </a:prstGeom>
        </p:spPr>
        <p:txBody>
          <a:bodyPr wrap="none" lIns="0" tIns="0" rIns="0" bIns="0"/>
          <a:lstStyle/>
          <a:p>
            <a:r>
              <a:rPr lang="fr-FR"/>
              <a:t>&lt;en-tête&gt;</a:t>
            </a:r>
            <a:endParaRPr/>
          </a:p>
        </p:txBody>
      </p:sp>
      <p:sp>
        <p:nvSpPr>
          <p:cNvPr id="132" name="PlaceHolder 3"/>
          <p:cNvSpPr>
            <a:spLocks noGrp="1"/>
          </p:cNvSpPr>
          <p:nvPr>
            <p:ph type="dt"/>
          </p:nvPr>
        </p:nvSpPr>
        <p:spPr>
          <a:xfrm>
            <a:off x="4278960" y="1"/>
            <a:ext cx="3280680" cy="534240"/>
          </a:xfrm>
          <a:prstGeom prst="rect">
            <a:avLst/>
          </a:prstGeom>
        </p:spPr>
        <p:txBody>
          <a:bodyPr wrap="none" lIns="0" tIns="0" rIns="0" bIns="0"/>
          <a:lstStyle/>
          <a:p>
            <a:pPr algn="r"/>
            <a:r>
              <a:rPr lang="fr-FR"/>
              <a:t>&lt;date/heure&gt;</a:t>
            </a:r>
            <a:endParaRPr/>
          </a:p>
        </p:txBody>
      </p:sp>
      <p:sp>
        <p:nvSpPr>
          <p:cNvPr id="133" name="PlaceHolder 4"/>
          <p:cNvSpPr>
            <a:spLocks noGrp="1"/>
          </p:cNvSpPr>
          <p:nvPr>
            <p:ph type="ftr"/>
          </p:nvPr>
        </p:nvSpPr>
        <p:spPr>
          <a:xfrm>
            <a:off x="0" y="10157401"/>
            <a:ext cx="3280680" cy="534240"/>
          </a:xfrm>
          <a:prstGeom prst="rect">
            <a:avLst/>
          </a:prstGeom>
        </p:spPr>
        <p:txBody>
          <a:bodyPr wrap="none" lIns="0" tIns="0" rIns="0" bIns="0" anchor="b"/>
          <a:lstStyle/>
          <a:p>
            <a:r>
              <a:rPr lang="fr-FR"/>
              <a:t>&lt;pied de page&gt;</a:t>
            </a:r>
            <a:endParaRPr/>
          </a:p>
        </p:txBody>
      </p:sp>
      <p:sp>
        <p:nvSpPr>
          <p:cNvPr id="134" name="PlaceHolder 5"/>
          <p:cNvSpPr>
            <a:spLocks noGrp="1"/>
          </p:cNvSpPr>
          <p:nvPr>
            <p:ph type="sldNum"/>
          </p:nvPr>
        </p:nvSpPr>
        <p:spPr>
          <a:xfrm>
            <a:off x="4278960" y="10157401"/>
            <a:ext cx="3280680" cy="534240"/>
          </a:xfrm>
          <a:prstGeom prst="rect">
            <a:avLst/>
          </a:prstGeom>
        </p:spPr>
        <p:txBody>
          <a:bodyPr wrap="none" lIns="0" tIns="0" rIns="0" bIns="0" anchor="b"/>
          <a:lstStyle/>
          <a:p>
            <a:pPr algn="r"/>
            <a:fld id="{4EB76D0A-BFDA-4B51-A9D9-5F01A4438D49}" type="slidenum">
              <a:rPr lang="fr-FR"/>
              <a:pPr algn="r"/>
              <a:t>‹N°›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802539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" name="TextShape 1"/>
          <p:cNvSpPr txBox="1"/>
          <p:nvPr/>
        </p:nvSpPr>
        <p:spPr>
          <a:xfrm>
            <a:off x="3852000" y="9430200"/>
            <a:ext cx="2945160" cy="496080"/>
          </a:xfrm>
          <a:prstGeom prst="rect">
            <a:avLst/>
          </a:prstGeom>
        </p:spPr>
        <p:txBody>
          <a:bodyPr lIns="91431" tIns="45715" rIns="91431" bIns="45715" anchor="b"/>
          <a:lstStyle/>
          <a:p>
            <a:pPr>
              <a:lnSpc>
                <a:spcPct val="100000"/>
              </a:lnSpc>
            </a:pPr>
            <a:fld id="{0DDCDF30-7CDA-450C-B190-94E936C86BD6}" type="slidenum">
              <a:rPr lang="fr-FR" sz="1200" baseline="-25000">
                <a:solidFill>
                  <a:srgbClr val="000000"/>
                </a:solidFill>
                <a:latin typeface="Times New Roman"/>
                <a:ea typeface="ヒラギノ角ゴ Pro W3"/>
              </a:rPr>
              <a:pPr>
                <a:lnSpc>
                  <a:spcPct val="100000"/>
                </a:lnSpc>
              </a:pPr>
              <a:t>1</a:t>
            </a:fld>
            <a:endParaRPr/>
          </a:p>
        </p:txBody>
      </p:sp>
      <p:sp>
        <p:nvSpPr>
          <p:cNvPr id="341" name="PlaceHolder 2"/>
          <p:cNvSpPr>
            <a:spLocks noGrp="1"/>
          </p:cNvSpPr>
          <p:nvPr>
            <p:ph type="body"/>
          </p:nvPr>
        </p:nvSpPr>
        <p:spPr>
          <a:xfrm>
            <a:off x="906480" y="4715281"/>
            <a:ext cx="4984560" cy="446652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6" name="TextShape 1"/>
          <p:cNvSpPr txBox="1"/>
          <p:nvPr/>
        </p:nvSpPr>
        <p:spPr>
          <a:xfrm>
            <a:off x="3852000" y="9430200"/>
            <a:ext cx="2945160" cy="496080"/>
          </a:xfrm>
          <a:prstGeom prst="rect">
            <a:avLst/>
          </a:prstGeom>
        </p:spPr>
        <p:txBody>
          <a:bodyPr lIns="91431" tIns="45715" rIns="91431" bIns="45715" anchor="b"/>
          <a:lstStyle/>
          <a:p>
            <a:pPr>
              <a:lnSpc>
                <a:spcPct val="100000"/>
              </a:lnSpc>
            </a:pPr>
            <a:fld id="{0E89F5F5-2927-4E4D-A49A-00DF5B69176F}" type="slidenum">
              <a:rPr lang="fr-FR" sz="1200" baseline="-25000">
                <a:solidFill>
                  <a:srgbClr val="000000"/>
                </a:solidFill>
                <a:latin typeface="Times New Roman"/>
                <a:ea typeface="ヒラギノ角ゴ Pro W3"/>
              </a:rPr>
              <a:pPr>
                <a:lnSpc>
                  <a:spcPct val="100000"/>
                </a:lnSpc>
              </a:pPr>
              <a:t>10</a:t>
            </a:fld>
            <a:endParaRPr/>
          </a:p>
        </p:txBody>
      </p:sp>
      <p:sp>
        <p:nvSpPr>
          <p:cNvPr id="377" name="PlaceHolder 2"/>
          <p:cNvSpPr>
            <a:spLocks noGrp="1"/>
          </p:cNvSpPr>
          <p:nvPr>
            <p:ph type="body"/>
          </p:nvPr>
        </p:nvSpPr>
        <p:spPr>
          <a:xfrm>
            <a:off x="906480" y="4715281"/>
            <a:ext cx="4984560" cy="446652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17964505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6" name="TextShape 1"/>
          <p:cNvSpPr txBox="1"/>
          <p:nvPr/>
        </p:nvSpPr>
        <p:spPr>
          <a:xfrm>
            <a:off x="3852000" y="9430200"/>
            <a:ext cx="2945160" cy="496080"/>
          </a:xfrm>
          <a:prstGeom prst="rect">
            <a:avLst/>
          </a:prstGeom>
        </p:spPr>
        <p:txBody>
          <a:bodyPr lIns="91431" tIns="45715" rIns="91431" bIns="45715" anchor="b"/>
          <a:lstStyle/>
          <a:p>
            <a:pPr>
              <a:lnSpc>
                <a:spcPct val="100000"/>
              </a:lnSpc>
            </a:pPr>
            <a:fld id="{0E89F5F5-2927-4E4D-A49A-00DF5B69176F}" type="slidenum">
              <a:rPr lang="fr-FR" sz="1200" baseline="-25000">
                <a:solidFill>
                  <a:srgbClr val="000000"/>
                </a:solidFill>
                <a:latin typeface="Times New Roman"/>
                <a:ea typeface="ヒラギノ角ゴ Pro W3"/>
              </a:rPr>
              <a:pPr>
                <a:lnSpc>
                  <a:spcPct val="100000"/>
                </a:lnSpc>
              </a:pPr>
              <a:t>11</a:t>
            </a:fld>
            <a:endParaRPr/>
          </a:p>
        </p:txBody>
      </p:sp>
      <p:sp>
        <p:nvSpPr>
          <p:cNvPr id="377" name="PlaceHolder 2"/>
          <p:cNvSpPr>
            <a:spLocks noGrp="1"/>
          </p:cNvSpPr>
          <p:nvPr>
            <p:ph type="body"/>
          </p:nvPr>
        </p:nvSpPr>
        <p:spPr>
          <a:xfrm>
            <a:off x="906480" y="4715281"/>
            <a:ext cx="4984560" cy="446652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76721852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6" name="TextShape 1"/>
          <p:cNvSpPr txBox="1"/>
          <p:nvPr/>
        </p:nvSpPr>
        <p:spPr>
          <a:xfrm>
            <a:off x="3852000" y="9430200"/>
            <a:ext cx="2945160" cy="496080"/>
          </a:xfrm>
          <a:prstGeom prst="rect">
            <a:avLst/>
          </a:prstGeom>
        </p:spPr>
        <p:txBody>
          <a:bodyPr lIns="91431" tIns="45715" rIns="91431" bIns="45715" anchor="b"/>
          <a:lstStyle/>
          <a:p>
            <a:pPr>
              <a:lnSpc>
                <a:spcPct val="100000"/>
              </a:lnSpc>
            </a:pPr>
            <a:fld id="{0E89F5F5-2927-4E4D-A49A-00DF5B69176F}" type="slidenum">
              <a:rPr lang="fr-FR" sz="1200" baseline="-25000">
                <a:solidFill>
                  <a:srgbClr val="000000"/>
                </a:solidFill>
                <a:latin typeface="Times New Roman"/>
                <a:ea typeface="ヒラギノ角ゴ Pro W3"/>
              </a:rPr>
              <a:pPr>
                <a:lnSpc>
                  <a:spcPct val="100000"/>
                </a:lnSpc>
              </a:pPr>
              <a:t>12</a:t>
            </a:fld>
            <a:endParaRPr/>
          </a:p>
        </p:txBody>
      </p:sp>
      <p:sp>
        <p:nvSpPr>
          <p:cNvPr id="377" name="PlaceHolder 2"/>
          <p:cNvSpPr>
            <a:spLocks noGrp="1"/>
          </p:cNvSpPr>
          <p:nvPr>
            <p:ph type="body"/>
          </p:nvPr>
        </p:nvSpPr>
        <p:spPr>
          <a:xfrm>
            <a:off x="906480" y="4715281"/>
            <a:ext cx="4984560" cy="446652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33195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6" name="TextShape 1"/>
          <p:cNvSpPr txBox="1"/>
          <p:nvPr/>
        </p:nvSpPr>
        <p:spPr>
          <a:xfrm>
            <a:off x="3852000" y="9430200"/>
            <a:ext cx="2945160" cy="496080"/>
          </a:xfrm>
          <a:prstGeom prst="rect">
            <a:avLst/>
          </a:prstGeom>
        </p:spPr>
        <p:txBody>
          <a:bodyPr lIns="91431" tIns="45715" rIns="91431" bIns="45715" anchor="b"/>
          <a:lstStyle/>
          <a:p>
            <a:pPr>
              <a:lnSpc>
                <a:spcPct val="100000"/>
              </a:lnSpc>
            </a:pPr>
            <a:fld id="{0E89F5F5-2927-4E4D-A49A-00DF5B69176F}" type="slidenum">
              <a:rPr lang="fr-FR" sz="1200" baseline="-25000">
                <a:solidFill>
                  <a:srgbClr val="000000"/>
                </a:solidFill>
                <a:latin typeface="Times New Roman"/>
                <a:ea typeface="ヒラギノ角ゴ Pro W3"/>
              </a:rPr>
              <a:pPr>
                <a:lnSpc>
                  <a:spcPct val="100000"/>
                </a:lnSpc>
              </a:pPr>
              <a:t>2</a:t>
            </a:fld>
            <a:endParaRPr/>
          </a:p>
        </p:txBody>
      </p:sp>
      <p:sp>
        <p:nvSpPr>
          <p:cNvPr id="377" name="PlaceHolder 2"/>
          <p:cNvSpPr>
            <a:spLocks noGrp="1"/>
          </p:cNvSpPr>
          <p:nvPr>
            <p:ph type="body"/>
          </p:nvPr>
        </p:nvSpPr>
        <p:spPr>
          <a:xfrm>
            <a:off x="906480" y="4715281"/>
            <a:ext cx="4984560" cy="446652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6" name="TextShape 1"/>
          <p:cNvSpPr txBox="1"/>
          <p:nvPr/>
        </p:nvSpPr>
        <p:spPr>
          <a:xfrm>
            <a:off x="3852000" y="9430200"/>
            <a:ext cx="2945160" cy="496080"/>
          </a:xfrm>
          <a:prstGeom prst="rect">
            <a:avLst/>
          </a:prstGeom>
        </p:spPr>
        <p:txBody>
          <a:bodyPr lIns="91431" tIns="45715" rIns="91431" bIns="45715" anchor="b"/>
          <a:lstStyle/>
          <a:p>
            <a:fld id="{0E89F5F5-2927-4E4D-A49A-00DF5B69176F}" type="slidenum">
              <a:rPr lang="fr-FR" sz="1200" baseline="-25000">
                <a:solidFill>
                  <a:srgbClr val="000000"/>
                </a:solidFill>
                <a:latin typeface="Times New Roman"/>
                <a:ea typeface="ヒラギノ角ゴ Pro W3"/>
              </a:rPr>
              <a:pPr/>
              <a:t>3</a:t>
            </a:fld>
            <a:endParaRPr>
              <a:solidFill>
                <a:prstClr val="black"/>
              </a:solidFill>
              <a:latin typeface="Calibri"/>
            </a:endParaRPr>
          </a:p>
        </p:txBody>
      </p:sp>
      <p:sp>
        <p:nvSpPr>
          <p:cNvPr id="377" name="PlaceHolder 2"/>
          <p:cNvSpPr>
            <a:spLocks noGrp="1"/>
          </p:cNvSpPr>
          <p:nvPr>
            <p:ph type="body"/>
          </p:nvPr>
        </p:nvSpPr>
        <p:spPr>
          <a:xfrm>
            <a:off x="906480" y="4715281"/>
            <a:ext cx="4984560" cy="446652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6" name="TextShape 1"/>
          <p:cNvSpPr txBox="1"/>
          <p:nvPr/>
        </p:nvSpPr>
        <p:spPr>
          <a:xfrm>
            <a:off x="3852000" y="9430200"/>
            <a:ext cx="2945160" cy="496080"/>
          </a:xfrm>
          <a:prstGeom prst="rect">
            <a:avLst/>
          </a:prstGeom>
        </p:spPr>
        <p:txBody>
          <a:bodyPr lIns="91431" tIns="45715" rIns="91431" bIns="45715" anchor="b"/>
          <a:lstStyle/>
          <a:p>
            <a:pPr>
              <a:lnSpc>
                <a:spcPct val="100000"/>
              </a:lnSpc>
            </a:pPr>
            <a:fld id="{0E89F5F5-2927-4E4D-A49A-00DF5B69176F}" type="slidenum">
              <a:rPr lang="fr-FR" sz="1200" baseline="-25000">
                <a:solidFill>
                  <a:srgbClr val="000000"/>
                </a:solidFill>
                <a:latin typeface="Times New Roman"/>
                <a:ea typeface="ヒラギノ角ゴ Pro W3"/>
              </a:rPr>
              <a:pPr>
                <a:lnSpc>
                  <a:spcPct val="100000"/>
                </a:lnSpc>
              </a:pPr>
              <a:t>4</a:t>
            </a:fld>
            <a:endParaRPr/>
          </a:p>
        </p:txBody>
      </p:sp>
      <p:sp>
        <p:nvSpPr>
          <p:cNvPr id="377" name="PlaceHolder 2"/>
          <p:cNvSpPr>
            <a:spLocks noGrp="1"/>
          </p:cNvSpPr>
          <p:nvPr>
            <p:ph type="body"/>
          </p:nvPr>
        </p:nvSpPr>
        <p:spPr>
          <a:xfrm>
            <a:off x="906480" y="4715281"/>
            <a:ext cx="4984560" cy="446652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6" name="TextShape 1"/>
          <p:cNvSpPr txBox="1"/>
          <p:nvPr/>
        </p:nvSpPr>
        <p:spPr>
          <a:xfrm>
            <a:off x="3852000" y="9430200"/>
            <a:ext cx="2945160" cy="496080"/>
          </a:xfrm>
          <a:prstGeom prst="rect">
            <a:avLst/>
          </a:prstGeom>
        </p:spPr>
        <p:txBody>
          <a:bodyPr lIns="91431" tIns="45715" rIns="91431" bIns="45715" anchor="b"/>
          <a:lstStyle/>
          <a:p>
            <a:pPr>
              <a:lnSpc>
                <a:spcPct val="100000"/>
              </a:lnSpc>
            </a:pPr>
            <a:fld id="{0E89F5F5-2927-4E4D-A49A-00DF5B69176F}" type="slidenum">
              <a:rPr lang="fr-FR" sz="1200" baseline="-25000">
                <a:solidFill>
                  <a:srgbClr val="000000"/>
                </a:solidFill>
                <a:latin typeface="Times New Roman"/>
                <a:ea typeface="ヒラギノ角ゴ Pro W3"/>
              </a:rPr>
              <a:pPr>
                <a:lnSpc>
                  <a:spcPct val="100000"/>
                </a:lnSpc>
              </a:pPr>
              <a:t>5</a:t>
            </a:fld>
            <a:endParaRPr/>
          </a:p>
        </p:txBody>
      </p:sp>
      <p:sp>
        <p:nvSpPr>
          <p:cNvPr id="377" name="PlaceHolder 2"/>
          <p:cNvSpPr>
            <a:spLocks noGrp="1"/>
          </p:cNvSpPr>
          <p:nvPr>
            <p:ph type="body"/>
          </p:nvPr>
        </p:nvSpPr>
        <p:spPr>
          <a:xfrm>
            <a:off x="906480" y="4715281"/>
            <a:ext cx="4984560" cy="446652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5020135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6" name="TextShape 1"/>
          <p:cNvSpPr txBox="1"/>
          <p:nvPr/>
        </p:nvSpPr>
        <p:spPr>
          <a:xfrm>
            <a:off x="3852000" y="9430200"/>
            <a:ext cx="2945160" cy="496080"/>
          </a:xfrm>
          <a:prstGeom prst="rect">
            <a:avLst/>
          </a:prstGeom>
        </p:spPr>
        <p:txBody>
          <a:bodyPr lIns="91431" tIns="45715" rIns="91431" bIns="45715" anchor="b"/>
          <a:lstStyle/>
          <a:p>
            <a:pPr>
              <a:lnSpc>
                <a:spcPct val="100000"/>
              </a:lnSpc>
            </a:pPr>
            <a:fld id="{0E89F5F5-2927-4E4D-A49A-00DF5B69176F}" type="slidenum">
              <a:rPr lang="fr-FR" sz="1200" baseline="-25000">
                <a:solidFill>
                  <a:srgbClr val="000000"/>
                </a:solidFill>
                <a:latin typeface="Times New Roman"/>
                <a:ea typeface="ヒラギノ角ゴ Pro W3"/>
              </a:rPr>
              <a:pPr>
                <a:lnSpc>
                  <a:spcPct val="100000"/>
                </a:lnSpc>
              </a:pPr>
              <a:t>6</a:t>
            </a:fld>
            <a:endParaRPr/>
          </a:p>
        </p:txBody>
      </p:sp>
      <p:sp>
        <p:nvSpPr>
          <p:cNvPr id="377" name="PlaceHolder 2"/>
          <p:cNvSpPr>
            <a:spLocks noGrp="1"/>
          </p:cNvSpPr>
          <p:nvPr>
            <p:ph type="body"/>
          </p:nvPr>
        </p:nvSpPr>
        <p:spPr>
          <a:xfrm>
            <a:off x="906480" y="4715281"/>
            <a:ext cx="4984560" cy="446652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6" name="TextShape 1"/>
          <p:cNvSpPr txBox="1"/>
          <p:nvPr/>
        </p:nvSpPr>
        <p:spPr>
          <a:xfrm>
            <a:off x="3852000" y="9430200"/>
            <a:ext cx="2945160" cy="496080"/>
          </a:xfrm>
          <a:prstGeom prst="rect">
            <a:avLst/>
          </a:prstGeom>
        </p:spPr>
        <p:txBody>
          <a:bodyPr lIns="91431" tIns="45715" rIns="91431" bIns="45715" anchor="b"/>
          <a:lstStyle/>
          <a:p>
            <a:pPr>
              <a:lnSpc>
                <a:spcPct val="100000"/>
              </a:lnSpc>
            </a:pPr>
            <a:fld id="{0E89F5F5-2927-4E4D-A49A-00DF5B69176F}" type="slidenum">
              <a:rPr lang="fr-FR" sz="1200" baseline="-25000">
                <a:solidFill>
                  <a:srgbClr val="000000"/>
                </a:solidFill>
                <a:latin typeface="Times New Roman"/>
                <a:ea typeface="ヒラギノ角ゴ Pro W3"/>
              </a:rPr>
              <a:pPr>
                <a:lnSpc>
                  <a:spcPct val="100000"/>
                </a:lnSpc>
              </a:pPr>
              <a:t>7</a:t>
            </a:fld>
            <a:endParaRPr/>
          </a:p>
        </p:txBody>
      </p:sp>
      <p:sp>
        <p:nvSpPr>
          <p:cNvPr id="377" name="PlaceHolder 2"/>
          <p:cNvSpPr>
            <a:spLocks noGrp="1"/>
          </p:cNvSpPr>
          <p:nvPr>
            <p:ph type="body"/>
          </p:nvPr>
        </p:nvSpPr>
        <p:spPr>
          <a:xfrm>
            <a:off x="906480" y="4715281"/>
            <a:ext cx="4984560" cy="446652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6" name="TextShape 1"/>
          <p:cNvSpPr txBox="1"/>
          <p:nvPr/>
        </p:nvSpPr>
        <p:spPr>
          <a:xfrm>
            <a:off x="3852000" y="9430200"/>
            <a:ext cx="2945160" cy="496080"/>
          </a:xfrm>
          <a:prstGeom prst="rect">
            <a:avLst/>
          </a:prstGeom>
        </p:spPr>
        <p:txBody>
          <a:bodyPr lIns="91431" tIns="45715" rIns="91431" bIns="45715" anchor="b"/>
          <a:lstStyle/>
          <a:p>
            <a:pPr>
              <a:lnSpc>
                <a:spcPct val="100000"/>
              </a:lnSpc>
            </a:pPr>
            <a:fld id="{0E89F5F5-2927-4E4D-A49A-00DF5B69176F}" type="slidenum">
              <a:rPr lang="fr-FR" sz="1200" baseline="-25000">
                <a:solidFill>
                  <a:srgbClr val="000000"/>
                </a:solidFill>
                <a:latin typeface="Times New Roman"/>
                <a:ea typeface="ヒラギノ角ゴ Pro W3"/>
              </a:rPr>
              <a:pPr>
                <a:lnSpc>
                  <a:spcPct val="100000"/>
                </a:lnSpc>
              </a:pPr>
              <a:t>8</a:t>
            </a:fld>
            <a:endParaRPr/>
          </a:p>
        </p:txBody>
      </p:sp>
      <p:sp>
        <p:nvSpPr>
          <p:cNvPr id="377" name="PlaceHolder 2"/>
          <p:cNvSpPr>
            <a:spLocks noGrp="1"/>
          </p:cNvSpPr>
          <p:nvPr>
            <p:ph type="body"/>
          </p:nvPr>
        </p:nvSpPr>
        <p:spPr>
          <a:xfrm>
            <a:off x="906480" y="4715281"/>
            <a:ext cx="4984560" cy="446652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6" name="TextShape 1"/>
          <p:cNvSpPr txBox="1"/>
          <p:nvPr/>
        </p:nvSpPr>
        <p:spPr>
          <a:xfrm>
            <a:off x="3852000" y="9430200"/>
            <a:ext cx="2945160" cy="496080"/>
          </a:xfrm>
          <a:prstGeom prst="rect">
            <a:avLst/>
          </a:prstGeom>
        </p:spPr>
        <p:txBody>
          <a:bodyPr lIns="91431" tIns="45715" rIns="91431" bIns="45715" anchor="b"/>
          <a:lstStyle/>
          <a:p>
            <a:pPr>
              <a:lnSpc>
                <a:spcPct val="100000"/>
              </a:lnSpc>
            </a:pPr>
            <a:fld id="{0E89F5F5-2927-4E4D-A49A-00DF5B69176F}" type="slidenum">
              <a:rPr lang="fr-FR" sz="1200" baseline="-25000">
                <a:solidFill>
                  <a:srgbClr val="000000"/>
                </a:solidFill>
                <a:latin typeface="Times New Roman"/>
                <a:ea typeface="ヒラギノ角ゴ Pro W3"/>
              </a:rPr>
              <a:pPr>
                <a:lnSpc>
                  <a:spcPct val="100000"/>
                </a:lnSpc>
              </a:pPr>
              <a:t>9</a:t>
            </a:fld>
            <a:endParaRPr/>
          </a:p>
        </p:txBody>
      </p:sp>
      <p:sp>
        <p:nvSpPr>
          <p:cNvPr id="377" name="PlaceHolder 2"/>
          <p:cNvSpPr>
            <a:spLocks noGrp="1"/>
          </p:cNvSpPr>
          <p:nvPr>
            <p:ph type="body"/>
          </p:nvPr>
        </p:nvSpPr>
        <p:spPr>
          <a:xfrm>
            <a:off x="906480" y="4715281"/>
            <a:ext cx="4984560" cy="446652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r"/>
            <a:r>
              <a:rPr lang="fr-FR"/>
              <a:t>Modifiez le style du titre</a:t>
            </a:r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57200" y="3681720"/>
            <a:ext cx="82292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pPr lvl="0"/>
            <a:r>
              <a:rPr lang="fr-FR"/>
              <a:t>Modifiez les styles du texte du masque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r"/>
            <a:r>
              <a:rPr lang="fr-FR"/>
              <a:t>Modifiez le style du titre</a:t>
            </a:r>
            <a:endParaRPr/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4673520" y="36817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457200" y="36817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pPr lvl="0"/>
            <a:r>
              <a:rPr lang="fr-FR"/>
              <a:t>Modifiez les styles du texte du masque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r"/>
            <a:r>
              <a:rPr lang="fr-FR"/>
              <a:t>Modifiez le style du titre</a:t>
            </a:r>
            <a:endParaRPr/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pPr lvl="0"/>
            <a:r>
              <a:rPr lang="fr-FR"/>
              <a:t>Modifiez les styles du texte du masque</a:t>
            </a:r>
          </a:p>
        </p:txBody>
      </p:sp>
      <p:pic>
        <p:nvPicPr>
          <p:cNvPr id="37" name="Image 3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492520" y="3681360"/>
            <a:ext cx="2377440" cy="1896840"/>
          </a:xfrm>
          <a:prstGeom prst="rect">
            <a:avLst/>
          </a:prstGeom>
          <a:ln>
            <a:noFill/>
          </a:ln>
        </p:spPr>
      </p:pic>
      <p:pic>
        <p:nvPicPr>
          <p:cNvPr id="38" name="Image 37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276200" y="3681360"/>
            <a:ext cx="2377440" cy="189684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r"/>
            <a:r>
              <a:rPr lang="fr-FR"/>
              <a:t>Modifiez le style du titre</a:t>
            </a:r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64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r>
              <a:rPr lang="fr-FR"/>
              <a:t>Modifiez le style des sous-titres du masque</a:t>
            </a:r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r"/>
            <a:r>
              <a:rPr lang="fr-FR"/>
              <a:t>Modifiez le style du titre</a:t>
            </a:r>
            <a:endParaRPr/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pPr lvl="0"/>
            <a:r>
              <a:rPr lang="fr-FR"/>
              <a:t>Modifiez les styles du texte du masque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r"/>
            <a:r>
              <a:rPr lang="fr-FR"/>
              <a:t>Modifiez le style du titre</a:t>
            </a:r>
            <a:endParaRPr/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pPr lvl="0"/>
            <a:r>
              <a:rPr lang="fr-FR"/>
              <a:t>Modifiez les styles du texte du masque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r"/>
            <a:r>
              <a:rPr lang="fr-FR"/>
              <a:t>Modifiez le style du titre</a:t>
            </a:r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82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r>
              <a:rPr lang="fr-FR"/>
              <a:t>Modifiez le style des sous-titres du masque</a:t>
            </a: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re. 2 contenus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r"/>
            <a:r>
              <a:rPr lang="fr-FR"/>
              <a:t>Modifiez le style du titre</a:t>
            </a:r>
            <a:endParaRPr/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457200" y="36817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pPr lvl="0"/>
            <a:r>
              <a:rPr lang="fr-FR"/>
              <a:t>Modifiez les styles du texte du masque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r"/>
            <a:r>
              <a:rPr lang="fr-FR"/>
              <a:t>Modifiez le style du titre</a:t>
            </a:r>
            <a:endParaRPr/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4673520" y="36817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pPr lvl="0"/>
            <a:r>
              <a:rPr lang="fr-FR"/>
              <a:t>Modifiez les styles du texte du masque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r"/>
            <a:r>
              <a:rPr lang="fr-FR"/>
              <a:t>Modifiez le style du titre</a:t>
            </a:r>
            <a:endParaRPr/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457200" y="3681720"/>
            <a:ext cx="822852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pPr lvl="0"/>
            <a:r>
              <a:rPr lang="fr-FR"/>
              <a:t>Modifiez les styles du texte du masque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dt"/>
          </p:nvPr>
        </p:nvSpPr>
        <p:spPr>
          <a:xfrm>
            <a:off x="685800" y="6248520"/>
            <a:ext cx="1904760" cy="456840"/>
          </a:xfrm>
          <a:prstGeom prst="rect">
            <a:avLst/>
          </a:prstGeom>
        </p:spPr>
        <p:txBody>
          <a:bodyPr/>
          <a:lstStyle/>
          <a:p>
            <a:r>
              <a:rPr lang="fr-FR"/>
              <a:t>12/12/2016</a:t>
            </a:r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ftr"/>
          </p:nvPr>
        </p:nvSpPr>
        <p:spPr>
          <a:xfrm>
            <a:off x="3124080" y="6248520"/>
            <a:ext cx="2895120" cy="45684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" name="PlaceHolder 3"/>
          <p:cNvSpPr>
            <a:spLocks noGrp="1"/>
          </p:cNvSpPr>
          <p:nvPr>
            <p:ph type="sldNum"/>
          </p:nvPr>
        </p:nvSpPr>
        <p:spPr>
          <a:xfrm>
            <a:off x="6553080" y="6248520"/>
            <a:ext cx="1904760" cy="4568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00000"/>
              </a:lnSpc>
            </a:pPr>
            <a:fld id="{EF245B9C-7310-4919-8B1D-13FBBCE3123C}" type="slidenum">
              <a:rPr lang="fr-FR" sz="1400">
                <a:solidFill>
                  <a:srgbClr val="000000"/>
                </a:solidFill>
                <a:latin typeface="Times New Roman"/>
                <a:ea typeface="ヒラギノ角ゴ Pro W3"/>
              </a:rPr>
              <a:pPr>
                <a:lnSpc>
                  <a:spcPct val="100000"/>
                </a:lnSpc>
              </a:pPr>
              <a:t>‹N°›</a:t>
            </a:fld>
            <a:endParaRPr/>
          </a:p>
        </p:txBody>
      </p:sp>
      <p:sp>
        <p:nvSpPr>
          <p:cNvPr id="3" name="PlaceHolder 4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r"/>
            <a:r>
              <a:rPr lang="fr-FR"/>
              <a:t>Cliquez pour éditer le format du texte-titre</a:t>
            </a:r>
            <a:endParaRPr/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pPr>
              <a:buSzPct val="25000"/>
              <a:buFont typeface="StarSymbol"/>
              <a:buChar char=""/>
            </a:pPr>
            <a:r>
              <a:rPr lang="fr-FR"/>
              <a:t>Cliquez pour éditer le format du plan de texte</a:t>
            </a:r>
            <a:endParaRPr/>
          </a:p>
          <a:p>
            <a:pPr lvl="1">
              <a:buSzPct val="25000"/>
              <a:buFont typeface="StarSymbol"/>
              <a:buChar char=""/>
            </a:pPr>
            <a:r>
              <a:rPr lang="fr-FR"/>
              <a:t>Second niveau de plan</a:t>
            </a:r>
            <a:endParaRPr/>
          </a:p>
          <a:p>
            <a:pPr lvl="2">
              <a:buSzPct val="25000"/>
              <a:buFont typeface="StarSymbol"/>
              <a:buChar char=""/>
            </a:pPr>
            <a:r>
              <a:rPr lang="fr-FR"/>
              <a:t>Troisième niveau de plan</a:t>
            </a:r>
            <a:endParaRPr/>
          </a:p>
          <a:p>
            <a:pPr lvl="3">
              <a:buSzPct val="25000"/>
              <a:buFont typeface="StarSymbol"/>
              <a:buChar char=""/>
            </a:pPr>
            <a:r>
              <a:rPr lang="fr-FR"/>
              <a:t>Quatrième niveau de plan</a:t>
            </a:r>
            <a:endParaRPr/>
          </a:p>
          <a:p>
            <a:pPr lvl="4">
              <a:buSzPct val="25000"/>
              <a:buFont typeface="StarSymbol"/>
              <a:buChar char=""/>
            </a:pPr>
            <a:r>
              <a:rPr lang="fr-FR"/>
              <a:t>Cinquième niveau de plan</a:t>
            </a:r>
            <a:endParaRPr/>
          </a:p>
          <a:p>
            <a:pPr lvl="5">
              <a:buSzPct val="25000"/>
              <a:buFont typeface="StarSymbol"/>
              <a:buChar char=""/>
            </a:pPr>
            <a:r>
              <a:rPr lang="fr-FR"/>
              <a:t>Sixième niveau de plan</a:t>
            </a:r>
            <a:endParaRPr/>
          </a:p>
          <a:p>
            <a:pPr lvl="6">
              <a:buSzPct val="25000"/>
              <a:buFont typeface="StarSymbol"/>
              <a:buChar char=""/>
            </a:pPr>
            <a:r>
              <a:rPr lang="fr-FR"/>
              <a:t>Septième niveau de plan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/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5" name="Picture 2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6936" y="6904"/>
            <a:ext cx="9143640" cy="6859080"/>
          </a:xfrm>
          <a:prstGeom prst="rect">
            <a:avLst/>
          </a:prstGeom>
          <a:ln w="88920">
            <a:solidFill>
              <a:srgbClr val="FFFFFF"/>
            </a:solidFill>
            <a:miter/>
          </a:ln>
        </p:spPr>
      </p:pic>
      <p:sp>
        <p:nvSpPr>
          <p:cNvPr id="136" name="CustomShape 1"/>
          <p:cNvSpPr/>
          <p:nvPr/>
        </p:nvSpPr>
        <p:spPr>
          <a:xfrm>
            <a:off x="583186" y="378428"/>
            <a:ext cx="7920360" cy="3410611"/>
          </a:xfrm>
          <a:prstGeom prst="rect">
            <a:avLst/>
          </a:prstGeom>
          <a:noFill/>
          <a:ln w="57240">
            <a:solidFill>
              <a:srgbClr val="FFF817"/>
            </a:solidFill>
            <a:miter/>
          </a:ln>
        </p:spPr>
        <p:txBody>
          <a:bodyPr lIns="0" tIns="45000" rIns="0" bIns="45000"/>
          <a:lstStyle/>
          <a:p>
            <a:pPr algn="ctr">
              <a:lnSpc>
                <a:spcPct val="90000"/>
              </a:lnSpc>
            </a:pPr>
            <a:endParaRPr lang="fr-FR" sz="4400" dirty="0">
              <a:solidFill>
                <a:srgbClr val="FFF817"/>
              </a:solidFill>
              <a:latin typeface="Arial Black"/>
              <a:ea typeface="ヒラギノ角ゴ Pro W3"/>
            </a:endParaRPr>
          </a:p>
          <a:p>
            <a:pPr algn="ctr">
              <a:lnSpc>
                <a:spcPct val="90000"/>
              </a:lnSpc>
            </a:pPr>
            <a:r>
              <a:rPr lang="fr-FR" sz="4400" dirty="0">
                <a:solidFill>
                  <a:srgbClr val="FFF817"/>
                </a:solidFill>
                <a:latin typeface="Arial Black"/>
                <a:ea typeface="ヒラギノ角ゴ Pro W3"/>
              </a:rPr>
              <a:t>Loi de Modernisation, de développement et de protection des territoires de Montagne</a:t>
            </a:r>
          </a:p>
          <a:p>
            <a:pPr algn="ctr">
              <a:lnSpc>
                <a:spcPct val="90000"/>
              </a:lnSpc>
            </a:pPr>
            <a:endParaRPr lang="fr-FR" sz="4400" b="1" dirty="0"/>
          </a:p>
          <a:p>
            <a:pPr algn="ctr">
              <a:lnSpc>
                <a:spcPct val="90000"/>
              </a:lnSpc>
            </a:pPr>
            <a:r>
              <a:rPr lang="fr-FR" sz="4400" b="1" dirty="0"/>
              <a:t>Loi n° 2016-1888 du 28 décembre 2016</a:t>
            </a:r>
            <a:endParaRPr lang="fr-FR" sz="4400" dirty="0">
              <a:solidFill>
                <a:srgbClr val="FFF817"/>
              </a:solidFill>
              <a:latin typeface="Arial Black"/>
              <a:ea typeface="ヒラギノ角ゴ Pro W3"/>
            </a:endParaRPr>
          </a:p>
          <a:p>
            <a:pPr algn="ctr">
              <a:lnSpc>
                <a:spcPct val="90000"/>
              </a:lnSpc>
            </a:pPr>
            <a:endParaRPr lang="fr-FR" sz="2400" dirty="0">
              <a:solidFill>
                <a:srgbClr val="FFF817"/>
              </a:solidFill>
              <a:latin typeface="Arial Black"/>
              <a:ea typeface="ヒラギノ角ゴ Pro W3"/>
            </a:endParaRPr>
          </a:p>
          <a:p>
            <a:pPr algn="ctr">
              <a:lnSpc>
                <a:spcPct val="90000"/>
              </a:lnSpc>
            </a:pPr>
            <a:endParaRPr lang="fr-FR" sz="1600" b="1" i="1" dirty="0">
              <a:solidFill>
                <a:srgbClr val="FFF817"/>
              </a:solidFill>
              <a:latin typeface="Arial Black"/>
            </a:endParaRPr>
          </a:p>
        </p:txBody>
      </p:sp>
      <p:sp>
        <p:nvSpPr>
          <p:cNvPr id="138" name="CustomShape 3"/>
          <p:cNvSpPr/>
          <p:nvPr/>
        </p:nvSpPr>
        <p:spPr>
          <a:xfrm>
            <a:off x="611640" y="4149000"/>
            <a:ext cx="4536000" cy="4561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algn="r">
              <a:lnSpc>
                <a:spcPct val="100000"/>
              </a:lnSpc>
            </a:pPr>
            <a:r>
              <a:rPr lang="fr-FR" sz="2400">
                <a:solidFill>
                  <a:srgbClr val="000000"/>
                </a:solidFill>
                <a:latin typeface="Times New Roman"/>
                <a:ea typeface="ヒラギノ角ゴ Pro W3"/>
              </a:rPr>
              <a:t> </a:t>
            </a:r>
            <a:endParaRPr/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2240" y="5229200"/>
            <a:ext cx="2232248" cy="1553006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" name="Picture 14"/>
          <p:cNvPicPr/>
          <p:nvPr/>
        </p:nvPicPr>
        <p:blipFill>
          <a:blip r:embed="rId3" cstate="print"/>
          <a:srcRect t="33526"/>
          <a:stretch>
            <a:fillRect/>
          </a:stretch>
        </p:blipFill>
        <p:spPr>
          <a:xfrm>
            <a:off x="34937" y="138513"/>
            <a:ext cx="9143640" cy="1207800"/>
          </a:xfrm>
          <a:prstGeom prst="rect">
            <a:avLst/>
          </a:prstGeom>
          <a:ln>
            <a:noFill/>
          </a:ln>
        </p:spPr>
      </p:pic>
      <p:pic>
        <p:nvPicPr>
          <p:cNvPr id="308" name="Picture 15"/>
          <p:cNvPicPr/>
          <p:nvPr/>
        </p:nvPicPr>
        <p:blipFill>
          <a:blip r:embed="rId4" cstate="print"/>
          <a:srcRect b="33526"/>
          <a:stretch>
            <a:fillRect/>
          </a:stretch>
        </p:blipFill>
        <p:spPr>
          <a:xfrm>
            <a:off x="360" y="6137702"/>
            <a:ext cx="9143640" cy="692280"/>
          </a:xfrm>
          <a:prstGeom prst="rect">
            <a:avLst/>
          </a:prstGeom>
          <a:ln>
            <a:noFill/>
          </a:ln>
        </p:spPr>
      </p:pic>
      <p:sp>
        <p:nvSpPr>
          <p:cNvPr id="309" name="CustomShape 1"/>
          <p:cNvSpPr/>
          <p:nvPr/>
        </p:nvSpPr>
        <p:spPr>
          <a:xfrm>
            <a:off x="151560" y="232200"/>
            <a:ext cx="8987400" cy="6652800"/>
          </a:xfrm>
          <a:prstGeom prst="rect">
            <a:avLst/>
          </a:prstGeom>
          <a:noFill/>
          <a:ln>
            <a:noFill/>
          </a:ln>
        </p:spPr>
      </p:sp>
      <p:sp>
        <p:nvSpPr>
          <p:cNvPr id="310" name="CustomShape 2"/>
          <p:cNvSpPr/>
          <p:nvPr/>
        </p:nvSpPr>
        <p:spPr>
          <a:xfrm>
            <a:off x="0" y="-144720"/>
            <a:ext cx="9138960" cy="13705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endParaRPr lang="fr-FR" sz="1000" dirty="0">
              <a:solidFill>
                <a:srgbClr val="FFF817"/>
              </a:solidFill>
              <a:latin typeface="Arial Black"/>
              <a:ea typeface="ヒラギノ角ゴ Pro W3"/>
            </a:endParaRPr>
          </a:p>
        </p:txBody>
      </p:sp>
      <p:sp>
        <p:nvSpPr>
          <p:cNvPr id="311" name="CustomShape 3"/>
          <p:cNvSpPr/>
          <p:nvPr/>
        </p:nvSpPr>
        <p:spPr>
          <a:xfrm>
            <a:off x="303840" y="384840"/>
            <a:ext cx="8987400" cy="6652800"/>
          </a:xfrm>
          <a:prstGeom prst="rect">
            <a:avLst/>
          </a:prstGeom>
          <a:noFill/>
          <a:ln>
            <a:noFill/>
          </a:ln>
        </p:spPr>
      </p:sp>
      <p:sp>
        <p:nvSpPr>
          <p:cNvPr id="314" name="CustomShape 6"/>
          <p:cNvSpPr/>
          <p:nvPr/>
        </p:nvSpPr>
        <p:spPr>
          <a:xfrm>
            <a:off x="971640" y="2320200"/>
            <a:ext cx="9794520" cy="184320"/>
          </a:xfrm>
          <a:prstGeom prst="rect">
            <a:avLst/>
          </a:prstGeom>
          <a:noFill/>
          <a:ln>
            <a:noFill/>
          </a:ln>
        </p:spPr>
      </p:sp>
      <p:sp>
        <p:nvSpPr>
          <p:cNvPr id="10" name="Espace réservé du contenu 2"/>
          <p:cNvSpPr txBox="1">
            <a:spLocks/>
          </p:cNvSpPr>
          <p:nvPr/>
        </p:nvSpPr>
        <p:spPr>
          <a:xfrm>
            <a:off x="360" y="1224136"/>
            <a:ext cx="9144000" cy="5259706"/>
          </a:xfrm>
          <a:prstGeom prst="rect">
            <a:avLst/>
          </a:prstGeom>
        </p:spPr>
        <p:txBody>
          <a:bodyPr/>
          <a:lstStyle/>
          <a:p>
            <a:pPr algn="just" eaLnBrk="0" hangingPunct="0">
              <a:spcBef>
                <a:spcPts val="600"/>
              </a:spcBef>
              <a:buClr>
                <a:schemeClr val="tx1"/>
              </a:buClr>
              <a:defRPr/>
            </a:pPr>
            <a:endParaRPr lang="fr-FR" sz="2400" b="1" kern="0" dirty="0">
              <a:cs typeface="Arial" pitchFamily="34" charset="0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8316416" y="6021288"/>
            <a:ext cx="6449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EC8F54E4-54ED-4990-BC99-C9C7A5262776}" type="slidenum">
              <a:rPr lang="fr-FR" smtClean="0"/>
              <a:t>10</a:t>
            </a:fld>
            <a:endParaRPr lang="fr-FR" dirty="0"/>
          </a:p>
        </p:txBody>
      </p:sp>
      <p:sp>
        <p:nvSpPr>
          <p:cNvPr id="4" name="Titre 3">
            <a:extLst>
              <a:ext uri="{FF2B5EF4-FFF2-40B4-BE49-F238E27FC236}">
                <a16:creationId xmlns:a16="http://schemas.microsoft.com/office/drawing/2014/main" xmlns="" id="{43FD9C9C-8090-4510-906F-98656DEA10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sz="2400" b="1" dirty="0">
                <a:solidFill>
                  <a:srgbClr val="FFFF00"/>
                </a:solidFill>
                <a:latin typeface="Arial Black" panose="020B0A04020102020204" pitchFamily="34" charset="0"/>
              </a:rPr>
              <a:t>Mise en œuvre des mesures du CIT</a:t>
            </a:r>
            <a:br>
              <a:rPr lang="fr-FR" sz="2400" b="1" dirty="0">
                <a:solidFill>
                  <a:srgbClr val="FFFF00"/>
                </a:solidFill>
                <a:latin typeface="Arial Black" panose="020B0A04020102020204" pitchFamily="34" charset="0"/>
              </a:rPr>
            </a:br>
            <a:r>
              <a:rPr lang="fr-FR" sz="2400" b="1" dirty="0">
                <a:solidFill>
                  <a:srgbClr val="FFFF00"/>
                </a:solidFill>
                <a:latin typeface="Arial Black" panose="020B0A04020102020204" pitchFamily="34" charset="0"/>
              </a:rPr>
              <a:t>plan de réhabilitation de l’immobilier de loisir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xmlns="" id="{85C64597-13DF-4345-9CDB-7F3B983918DA}"/>
              </a:ext>
            </a:extLst>
          </p:cNvPr>
          <p:cNvSpPr>
            <a:spLocks noGrp="1"/>
          </p:cNvSpPr>
          <p:nvPr>
            <p:ph type="body"/>
          </p:nvPr>
        </p:nvSpPr>
        <p:spPr>
          <a:xfrm>
            <a:off x="303840" y="1709280"/>
            <a:ext cx="8229240" cy="5500560"/>
          </a:xfrm>
        </p:spPr>
        <p:txBody>
          <a:bodyPr/>
          <a:lstStyle/>
          <a:p>
            <a:r>
              <a:rPr lang="fr-FR" b="1" dirty="0" smtClean="0">
                <a:solidFill>
                  <a:srgbClr val="7030A0"/>
                </a:solidFill>
              </a:rPr>
              <a:t>Un </a:t>
            </a:r>
            <a:r>
              <a:rPr lang="fr-FR" b="1" dirty="0">
                <a:solidFill>
                  <a:srgbClr val="7030A0"/>
                </a:solidFill>
              </a:rPr>
              <a:t>groupe de travail national piloté par le CGET a été mis en place, il a pour</a:t>
            </a:r>
          </a:p>
          <a:p>
            <a:r>
              <a:rPr lang="fr-FR" b="1" dirty="0" smtClean="0">
                <a:solidFill>
                  <a:srgbClr val="7030A0"/>
                </a:solidFill>
              </a:rPr>
              <a:t>mission </a:t>
            </a:r>
            <a:r>
              <a:rPr lang="fr-FR" b="1" dirty="0">
                <a:solidFill>
                  <a:srgbClr val="7030A0"/>
                </a:solidFill>
              </a:rPr>
              <a:t>de travailler sur le projet de contrat de station :</a:t>
            </a:r>
          </a:p>
          <a:p>
            <a:endParaRPr lang="fr-FR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/>
              <a:t>Construire la « boite à outils » qui constituera le contrat de station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/>
              <a:t>Il sera porté en priorité par des communes ou EPCI, à une échelle intégrant </a:t>
            </a:r>
          </a:p>
          <a:p>
            <a:r>
              <a:rPr lang="fr-FR" dirty="0"/>
              <a:t>l’ensemble des communes concernées par les questions d’hébergements</a:t>
            </a:r>
          </a:p>
          <a:p>
            <a:r>
              <a:rPr lang="fr-FR" dirty="0"/>
              <a:t>Touristiques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/>
              <a:t>Des périmètres d’interventions prioritaires seront identifiés là où les enjeux de </a:t>
            </a:r>
          </a:p>
          <a:p>
            <a:r>
              <a:rPr lang="fr-FR" dirty="0"/>
              <a:t>requalification des espaces publics et privés sont les plus forts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/>
              <a:t>Possibilité de proposer, négocier un conventionnement de type loi montagne</a:t>
            </a:r>
          </a:p>
          <a:p>
            <a:r>
              <a:rPr lang="fr-FR" dirty="0"/>
              <a:t> avec les hébergements, les services, les commerces, les collectivités</a:t>
            </a:r>
          </a:p>
          <a:p>
            <a:r>
              <a:rPr lang="fr-FR" dirty="0"/>
              <a:t> territoriales pourraient contrôler les opérations d’aménagement</a:t>
            </a:r>
          </a:p>
          <a:p>
            <a:r>
              <a:rPr lang="fr-FR" dirty="0"/>
              <a:t> touristique entreprises par des opérateurs privés sur leurs territoires (exemple de</a:t>
            </a:r>
          </a:p>
          <a:p>
            <a:r>
              <a:rPr lang="fr-FR" dirty="0"/>
              <a:t>la « </a:t>
            </a:r>
            <a:r>
              <a:rPr lang="fr-FR" dirty="0" err="1"/>
              <a:t>Sarenne</a:t>
            </a:r>
            <a:r>
              <a:rPr lang="fr-FR" dirty="0"/>
              <a:t> » à Huez géré par le club méd : bail de 99 ans)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309591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" name="Picture 14"/>
          <p:cNvPicPr/>
          <p:nvPr/>
        </p:nvPicPr>
        <p:blipFill>
          <a:blip r:embed="rId3" cstate="print"/>
          <a:srcRect t="33526"/>
          <a:stretch>
            <a:fillRect/>
          </a:stretch>
        </p:blipFill>
        <p:spPr>
          <a:xfrm>
            <a:off x="360" y="-26219"/>
            <a:ext cx="9143640" cy="1207800"/>
          </a:xfrm>
          <a:prstGeom prst="rect">
            <a:avLst/>
          </a:prstGeom>
          <a:ln>
            <a:noFill/>
          </a:ln>
        </p:spPr>
      </p:pic>
      <p:pic>
        <p:nvPicPr>
          <p:cNvPr id="308" name="Picture 15"/>
          <p:cNvPicPr/>
          <p:nvPr/>
        </p:nvPicPr>
        <p:blipFill>
          <a:blip r:embed="rId4" cstate="print"/>
          <a:srcRect b="33526"/>
          <a:stretch>
            <a:fillRect/>
          </a:stretch>
        </p:blipFill>
        <p:spPr>
          <a:xfrm>
            <a:off x="360" y="6137702"/>
            <a:ext cx="9143640" cy="692280"/>
          </a:xfrm>
          <a:prstGeom prst="rect">
            <a:avLst/>
          </a:prstGeom>
          <a:ln>
            <a:noFill/>
          </a:ln>
        </p:spPr>
      </p:pic>
      <p:sp>
        <p:nvSpPr>
          <p:cNvPr id="309" name="CustomShape 1"/>
          <p:cNvSpPr/>
          <p:nvPr/>
        </p:nvSpPr>
        <p:spPr>
          <a:xfrm>
            <a:off x="151560" y="232200"/>
            <a:ext cx="8987400" cy="6652800"/>
          </a:xfrm>
          <a:prstGeom prst="rect">
            <a:avLst/>
          </a:prstGeom>
          <a:noFill/>
          <a:ln>
            <a:noFill/>
          </a:ln>
        </p:spPr>
      </p:sp>
      <p:sp>
        <p:nvSpPr>
          <p:cNvPr id="310" name="CustomShape 2"/>
          <p:cNvSpPr/>
          <p:nvPr/>
        </p:nvSpPr>
        <p:spPr>
          <a:xfrm>
            <a:off x="0" y="-144720"/>
            <a:ext cx="9138960" cy="13705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endParaRPr lang="fr-FR" sz="1000" dirty="0">
              <a:solidFill>
                <a:srgbClr val="FFF817"/>
              </a:solidFill>
              <a:latin typeface="Arial Black"/>
              <a:ea typeface="ヒラギノ角ゴ Pro W3"/>
            </a:endParaRPr>
          </a:p>
        </p:txBody>
      </p:sp>
      <p:sp>
        <p:nvSpPr>
          <p:cNvPr id="311" name="CustomShape 3"/>
          <p:cNvSpPr/>
          <p:nvPr/>
        </p:nvSpPr>
        <p:spPr>
          <a:xfrm>
            <a:off x="303840" y="384840"/>
            <a:ext cx="8987400" cy="6652800"/>
          </a:xfrm>
          <a:prstGeom prst="rect">
            <a:avLst/>
          </a:prstGeom>
          <a:noFill/>
          <a:ln>
            <a:noFill/>
          </a:ln>
        </p:spPr>
      </p:sp>
      <p:sp>
        <p:nvSpPr>
          <p:cNvPr id="314" name="CustomShape 6"/>
          <p:cNvSpPr/>
          <p:nvPr/>
        </p:nvSpPr>
        <p:spPr>
          <a:xfrm flipV="1">
            <a:off x="755576" y="2063432"/>
            <a:ext cx="8219454" cy="573480"/>
          </a:xfrm>
          <a:prstGeom prst="rect">
            <a:avLst/>
          </a:prstGeom>
          <a:noFill/>
          <a:ln>
            <a:noFill/>
          </a:ln>
        </p:spPr>
      </p:sp>
      <p:sp>
        <p:nvSpPr>
          <p:cNvPr id="10" name="Espace réservé du contenu 2"/>
          <p:cNvSpPr txBox="1">
            <a:spLocks/>
          </p:cNvSpPr>
          <p:nvPr/>
        </p:nvSpPr>
        <p:spPr>
          <a:xfrm>
            <a:off x="146520" y="1181581"/>
            <a:ext cx="8845200" cy="5209039"/>
          </a:xfrm>
          <a:prstGeom prst="rect">
            <a:avLst/>
          </a:prstGeom>
        </p:spPr>
        <p:txBody>
          <a:bodyPr/>
          <a:lstStyle/>
          <a:p>
            <a:pPr algn="just" eaLnBrk="0" hangingPunct="0">
              <a:spcBef>
                <a:spcPts val="600"/>
              </a:spcBef>
              <a:buClr>
                <a:schemeClr val="tx1"/>
              </a:buClr>
              <a:defRPr/>
            </a:pPr>
            <a:endParaRPr lang="fr-FR" sz="2400" b="1" kern="0" dirty="0">
              <a:cs typeface="Arial" pitchFamily="34" charset="0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8316416" y="6021288"/>
            <a:ext cx="6449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EC8F54E4-54ED-4990-BC99-C9C7A5262776}" type="slidenum">
              <a:rPr lang="fr-FR" smtClean="0"/>
              <a:t>11</a:t>
            </a:fld>
            <a:endParaRPr lang="fr-FR" dirty="0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xmlns="" id="{117F87D5-903B-42BE-B7E7-1D85B45411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/>
            </a:r>
            <a:br>
              <a:rPr lang="fr-FR" dirty="0"/>
            </a:br>
            <a:r>
              <a:rPr lang="fr-FR" dirty="0"/>
              <a:t/>
            </a:r>
            <a:br>
              <a:rPr lang="fr-FR" dirty="0"/>
            </a:br>
            <a:r>
              <a:rPr lang="fr-FR" dirty="0"/>
              <a:t/>
            </a:r>
            <a:br>
              <a:rPr lang="fr-FR" dirty="0"/>
            </a:b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xmlns="" id="{85C64597-13DF-4345-9CDB-7F3B983918DA}"/>
              </a:ext>
            </a:extLst>
          </p:cNvPr>
          <p:cNvSpPr>
            <a:spLocks noGrp="1"/>
          </p:cNvSpPr>
          <p:nvPr>
            <p:ph type="body"/>
          </p:nvPr>
        </p:nvSpPr>
        <p:spPr>
          <a:xfrm>
            <a:off x="457200" y="1418760"/>
            <a:ext cx="8229240" cy="4279579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fr-FR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400" dirty="0"/>
              <a:t> meilleur suivi des sorties de baux des propriétaires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400" dirty="0"/>
              <a:t> améliorer la connaissance effective de l’état des bâtiments</a:t>
            </a:r>
          </a:p>
          <a:p>
            <a:r>
              <a:rPr lang="fr-FR" sz="2400" dirty="0"/>
              <a:t> et anticiper les  travaux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400" dirty="0"/>
              <a:t> animation et appui à l’ingénierie locale : chef de projet </a:t>
            </a:r>
          </a:p>
          <a:p>
            <a:r>
              <a:rPr lang="fr-FR" sz="2400" dirty="0"/>
              <a:t> immobilier de loisirs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400" dirty="0"/>
              <a:t>poursuite de la démarche « coach pro » envisagée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400" dirty="0"/>
              <a:t>faire une interface avec l’efficacité énergétique et</a:t>
            </a:r>
          </a:p>
          <a:p>
            <a:r>
              <a:rPr lang="fr-FR" sz="2400" dirty="0"/>
              <a:t> les </a:t>
            </a:r>
            <a:r>
              <a:rPr lang="fr-FR" sz="2400"/>
              <a:t>projets </a:t>
            </a:r>
            <a:r>
              <a:rPr lang="fr-FR" sz="2400" smtClean="0"/>
              <a:t>territoriaux en </a:t>
            </a:r>
            <a:r>
              <a:rPr lang="fr-FR" sz="2400" dirty="0"/>
              <a:t>ce sens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819334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" name="Picture 14"/>
          <p:cNvPicPr/>
          <p:nvPr/>
        </p:nvPicPr>
        <p:blipFill>
          <a:blip r:embed="rId3" cstate="print"/>
          <a:srcRect t="33526"/>
          <a:stretch>
            <a:fillRect/>
          </a:stretch>
        </p:blipFill>
        <p:spPr>
          <a:xfrm>
            <a:off x="360" y="-26219"/>
            <a:ext cx="9143640" cy="1207800"/>
          </a:xfrm>
          <a:prstGeom prst="rect">
            <a:avLst/>
          </a:prstGeom>
          <a:ln>
            <a:noFill/>
          </a:ln>
        </p:spPr>
      </p:pic>
      <p:pic>
        <p:nvPicPr>
          <p:cNvPr id="308" name="Picture 15"/>
          <p:cNvPicPr/>
          <p:nvPr/>
        </p:nvPicPr>
        <p:blipFill>
          <a:blip r:embed="rId4" cstate="print"/>
          <a:srcRect b="33526"/>
          <a:stretch>
            <a:fillRect/>
          </a:stretch>
        </p:blipFill>
        <p:spPr>
          <a:xfrm>
            <a:off x="360" y="6137702"/>
            <a:ext cx="9143640" cy="692280"/>
          </a:xfrm>
          <a:prstGeom prst="rect">
            <a:avLst/>
          </a:prstGeom>
          <a:ln>
            <a:noFill/>
          </a:ln>
        </p:spPr>
      </p:pic>
      <p:sp>
        <p:nvSpPr>
          <p:cNvPr id="309" name="CustomShape 1"/>
          <p:cNvSpPr/>
          <p:nvPr/>
        </p:nvSpPr>
        <p:spPr>
          <a:xfrm>
            <a:off x="151560" y="232200"/>
            <a:ext cx="8987400" cy="6652800"/>
          </a:xfrm>
          <a:prstGeom prst="rect">
            <a:avLst/>
          </a:prstGeom>
          <a:noFill/>
          <a:ln>
            <a:noFill/>
          </a:ln>
        </p:spPr>
      </p:sp>
      <p:sp>
        <p:nvSpPr>
          <p:cNvPr id="310" name="CustomShape 2"/>
          <p:cNvSpPr/>
          <p:nvPr/>
        </p:nvSpPr>
        <p:spPr>
          <a:xfrm>
            <a:off x="0" y="-144720"/>
            <a:ext cx="9138960" cy="13705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endParaRPr lang="fr-FR" sz="1000" dirty="0">
              <a:solidFill>
                <a:srgbClr val="FFF817"/>
              </a:solidFill>
              <a:latin typeface="Arial Black"/>
              <a:ea typeface="ヒラギノ角ゴ Pro W3"/>
            </a:endParaRPr>
          </a:p>
        </p:txBody>
      </p:sp>
      <p:sp>
        <p:nvSpPr>
          <p:cNvPr id="311" name="CustomShape 3"/>
          <p:cNvSpPr/>
          <p:nvPr/>
        </p:nvSpPr>
        <p:spPr>
          <a:xfrm>
            <a:off x="303840" y="384840"/>
            <a:ext cx="8987400" cy="6652800"/>
          </a:xfrm>
          <a:prstGeom prst="rect">
            <a:avLst/>
          </a:prstGeom>
          <a:noFill/>
          <a:ln>
            <a:noFill/>
          </a:ln>
        </p:spPr>
      </p:sp>
      <p:sp>
        <p:nvSpPr>
          <p:cNvPr id="314" name="CustomShape 6"/>
          <p:cNvSpPr/>
          <p:nvPr/>
        </p:nvSpPr>
        <p:spPr>
          <a:xfrm flipV="1">
            <a:off x="755576" y="2063432"/>
            <a:ext cx="8219454" cy="573480"/>
          </a:xfrm>
          <a:prstGeom prst="rect">
            <a:avLst/>
          </a:prstGeom>
          <a:noFill/>
          <a:ln>
            <a:noFill/>
          </a:ln>
        </p:spPr>
      </p:sp>
      <p:sp>
        <p:nvSpPr>
          <p:cNvPr id="10" name="Espace réservé du contenu 2"/>
          <p:cNvSpPr txBox="1">
            <a:spLocks/>
          </p:cNvSpPr>
          <p:nvPr/>
        </p:nvSpPr>
        <p:spPr>
          <a:xfrm>
            <a:off x="146520" y="1181581"/>
            <a:ext cx="8845200" cy="5209039"/>
          </a:xfrm>
          <a:prstGeom prst="rect">
            <a:avLst/>
          </a:prstGeom>
        </p:spPr>
        <p:txBody>
          <a:bodyPr/>
          <a:lstStyle/>
          <a:p>
            <a:pPr algn="just" eaLnBrk="0" hangingPunct="0">
              <a:spcBef>
                <a:spcPts val="600"/>
              </a:spcBef>
              <a:buClr>
                <a:schemeClr val="tx1"/>
              </a:buClr>
              <a:defRPr/>
            </a:pPr>
            <a:endParaRPr lang="fr-FR" sz="2400" b="1" kern="0" dirty="0">
              <a:cs typeface="Arial" pitchFamily="34" charset="0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8316416" y="6021288"/>
            <a:ext cx="6449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EC8F54E4-54ED-4990-BC99-C9C7A5262776}" type="slidenum">
              <a:rPr lang="fr-FR" smtClean="0"/>
              <a:t>12</a:t>
            </a:fld>
            <a:endParaRPr lang="fr-FR" dirty="0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xmlns="" id="{117F87D5-903B-42BE-B7E7-1D85B45411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/>
            </a:r>
            <a:br>
              <a:rPr lang="fr-FR" dirty="0"/>
            </a:br>
            <a:r>
              <a:rPr lang="fr-FR" dirty="0"/>
              <a:t/>
            </a:r>
            <a:br>
              <a:rPr lang="fr-FR" dirty="0"/>
            </a:br>
            <a:r>
              <a:rPr lang="fr-FR" dirty="0"/>
              <a:t/>
            </a:r>
            <a:br>
              <a:rPr lang="fr-FR" dirty="0"/>
            </a:b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xmlns="" id="{85C64597-13DF-4345-9CDB-7F3B983918DA}"/>
              </a:ext>
            </a:extLst>
          </p:cNvPr>
          <p:cNvSpPr>
            <a:spLocks noGrp="1"/>
          </p:cNvSpPr>
          <p:nvPr>
            <p:ph type="body"/>
          </p:nvPr>
        </p:nvSpPr>
        <p:spPr>
          <a:xfrm>
            <a:off x="457200" y="1418760"/>
            <a:ext cx="8229240" cy="4674723"/>
          </a:xfrm>
        </p:spPr>
        <p:txBody>
          <a:bodyPr/>
          <a:lstStyle/>
          <a:p>
            <a:pPr algn="ctr"/>
            <a:endParaRPr lang="fr-FR" sz="2400" b="1" dirty="0"/>
          </a:p>
          <a:p>
            <a:pPr algn="ctr"/>
            <a:endParaRPr lang="fr-FR" sz="24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400" dirty="0"/>
              <a:t>idée d’une gouvernance adaptée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400" dirty="0"/>
              <a:t>valoriser l’architecture des stations labellisées </a:t>
            </a:r>
          </a:p>
          <a:p>
            <a:r>
              <a:rPr lang="fr-FR" sz="2400" dirty="0"/>
              <a:t> patrimoine du XXème siècle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400" dirty="0"/>
              <a:t>inciter les propriétaires de meublés de tourisme à faire</a:t>
            </a:r>
          </a:p>
          <a:p>
            <a:r>
              <a:rPr lang="fr-FR" sz="2400" dirty="0"/>
              <a:t> classer leur logement</a:t>
            </a:r>
          </a:p>
          <a:p>
            <a:r>
              <a:rPr lang="fr-FR" sz="2400" dirty="0"/>
              <a:t> mettre en </a:t>
            </a:r>
            <a:r>
              <a:rPr lang="fr-FR" sz="2400" dirty="0" smtClean="0"/>
              <a:t>œuvre </a:t>
            </a:r>
            <a:r>
              <a:rPr lang="fr-FR" sz="2400" dirty="0"/>
              <a:t>des actions en faveur du logement des</a:t>
            </a:r>
          </a:p>
          <a:p>
            <a:r>
              <a:rPr lang="fr-FR" sz="2400" dirty="0"/>
              <a:t> travailleurs saisonniers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400" dirty="0"/>
              <a:t>promouvoir la qualité de l’accueil dans les contrats de </a:t>
            </a:r>
          </a:p>
          <a:p>
            <a:r>
              <a:rPr lang="fr-FR" sz="2400" dirty="0"/>
              <a:t> station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400" dirty="0"/>
              <a:t>inciter les montages financiers faisant intervenir un tiers </a:t>
            </a:r>
          </a:p>
          <a:p>
            <a:r>
              <a:rPr lang="fr-FR" sz="2400" dirty="0"/>
              <a:t> investisseur pour la rénovation en bloc seront recherchés</a:t>
            </a:r>
          </a:p>
          <a:p>
            <a:r>
              <a:rPr lang="fr-FR" sz="2400" dirty="0"/>
              <a:t> afin de libérer les propriétaires de l’</a:t>
            </a:r>
            <a:r>
              <a:rPr lang="fr-FR" sz="2400" dirty="0" err="1"/>
              <a:t>invest</a:t>
            </a:r>
            <a:r>
              <a:rPr lang="fr-FR" sz="2400" dirty="0"/>
              <a:t>. Initial.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400" dirty="0"/>
              <a:t>Encourager la rénovation des RT de plus de 15 ans via</a:t>
            </a:r>
          </a:p>
          <a:p>
            <a:r>
              <a:rPr lang="fr-FR" sz="2400" dirty="0"/>
              <a:t> l’avantage fiscal incitatif accordé au titre de l’impôt </a:t>
            </a:r>
          </a:p>
          <a:p>
            <a:endParaRPr lang="fr-FR" sz="2400" dirty="0"/>
          </a:p>
          <a:p>
            <a:endParaRPr lang="fr-FR" sz="2400" dirty="0"/>
          </a:p>
          <a:p>
            <a:endParaRPr lang="fr-FR" sz="2400" dirty="0"/>
          </a:p>
          <a:p>
            <a:r>
              <a:rPr lang="fr-FR" sz="2400" dirty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912010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" name="Picture 14"/>
          <p:cNvPicPr/>
          <p:nvPr/>
        </p:nvPicPr>
        <p:blipFill>
          <a:blip r:embed="rId3" cstate="print"/>
          <a:srcRect t="33526"/>
          <a:stretch>
            <a:fillRect/>
          </a:stretch>
        </p:blipFill>
        <p:spPr>
          <a:xfrm>
            <a:off x="0" y="-11048"/>
            <a:ext cx="9143640" cy="1207800"/>
          </a:xfrm>
          <a:prstGeom prst="rect">
            <a:avLst/>
          </a:prstGeom>
          <a:ln>
            <a:noFill/>
          </a:ln>
        </p:spPr>
      </p:pic>
      <p:pic>
        <p:nvPicPr>
          <p:cNvPr id="308" name="Picture 15"/>
          <p:cNvPicPr/>
          <p:nvPr/>
        </p:nvPicPr>
        <p:blipFill>
          <a:blip r:embed="rId4" cstate="print"/>
          <a:srcRect b="33526"/>
          <a:stretch>
            <a:fillRect/>
          </a:stretch>
        </p:blipFill>
        <p:spPr>
          <a:xfrm>
            <a:off x="360" y="6137702"/>
            <a:ext cx="9143640" cy="692280"/>
          </a:xfrm>
          <a:prstGeom prst="rect">
            <a:avLst/>
          </a:prstGeom>
          <a:ln>
            <a:noFill/>
          </a:ln>
        </p:spPr>
      </p:pic>
      <p:sp>
        <p:nvSpPr>
          <p:cNvPr id="309" name="CustomShape 1"/>
          <p:cNvSpPr/>
          <p:nvPr/>
        </p:nvSpPr>
        <p:spPr>
          <a:xfrm>
            <a:off x="151560" y="232200"/>
            <a:ext cx="8987400" cy="6652800"/>
          </a:xfrm>
          <a:prstGeom prst="rect">
            <a:avLst/>
          </a:prstGeom>
          <a:noFill/>
          <a:ln>
            <a:noFill/>
          </a:ln>
        </p:spPr>
      </p:sp>
      <p:sp>
        <p:nvSpPr>
          <p:cNvPr id="310" name="CustomShape 2"/>
          <p:cNvSpPr/>
          <p:nvPr/>
        </p:nvSpPr>
        <p:spPr>
          <a:xfrm>
            <a:off x="0" y="-144720"/>
            <a:ext cx="9138960" cy="13705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endParaRPr lang="fr-FR" sz="1000" dirty="0">
              <a:solidFill>
                <a:srgbClr val="FFF817"/>
              </a:solidFill>
              <a:latin typeface="Arial Black"/>
              <a:ea typeface="ヒラギノ角ゴ Pro W3"/>
            </a:endParaRPr>
          </a:p>
          <a:p>
            <a:pPr algn="ctr">
              <a:lnSpc>
                <a:spcPct val="100000"/>
              </a:lnSpc>
            </a:pPr>
            <a:r>
              <a:rPr lang="fr-FR" sz="2000" dirty="0">
                <a:latin typeface="Arial Black"/>
                <a:ea typeface="ヒラギノ角ゴ Pro W3"/>
              </a:rPr>
              <a:t>RAPPEL : Contenu de la Loi  de modernisation, de développement et de protection des territoires de montagne   </a:t>
            </a:r>
            <a:endParaRPr sz="1100" dirty="0"/>
          </a:p>
        </p:txBody>
      </p:sp>
      <p:sp>
        <p:nvSpPr>
          <p:cNvPr id="311" name="CustomShape 3"/>
          <p:cNvSpPr/>
          <p:nvPr/>
        </p:nvSpPr>
        <p:spPr>
          <a:xfrm>
            <a:off x="303840" y="384840"/>
            <a:ext cx="8987400" cy="6652800"/>
          </a:xfrm>
          <a:prstGeom prst="rect">
            <a:avLst/>
          </a:prstGeom>
          <a:noFill/>
          <a:ln>
            <a:noFill/>
          </a:ln>
        </p:spPr>
      </p:sp>
      <p:sp>
        <p:nvSpPr>
          <p:cNvPr id="314" name="CustomShape 6"/>
          <p:cNvSpPr/>
          <p:nvPr/>
        </p:nvSpPr>
        <p:spPr>
          <a:xfrm>
            <a:off x="971640" y="2320200"/>
            <a:ext cx="9794520" cy="184320"/>
          </a:xfrm>
          <a:prstGeom prst="rect">
            <a:avLst/>
          </a:prstGeom>
          <a:noFill/>
          <a:ln>
            <a:noFill/>
          </a:ln>
        </p:spPr>
      </p:sp>
      <p:sp>
        <p:nvSpPr>
          <p:cNvPr id="2" name="ZoneTexte 1"/>
          <p:cNvSpPr txBox="1"/>
          <p:nvPr/>
        </p:nvSpPr>
        <p:spPr>
          <a:xfrm>
            <a:off x="467544" y="1225800"/>
            <a:ext cx="85689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  <p:sp>
        <p:nvSpPr>
          <p:cNvPr id="10" name="Espace réservé du contenu 2"/>
          <p:cNvSpPr txBox="1">
            <a:spLocks/>
          </p:cNvSpPr>
          <p:nvPr/>
        </p:nvSpPr>
        <p:spPr>
          <a:xfrm>
            <a:off x="360" y="1224136"/>
            <a:ext cx="9144000" cy="5259706"/>
          </a:xfrm>
          <a:prstGeom prst="rect">
            <a:avLst/>
          </a:prstGeom>
        </p:spPr>
        <p:txBody>
          <a:bodyPr/>
          <a:lstStyle/>
          <a:p>
            <a:pPr algn="just" eaLnBrk="0" hangingPunct="0">
              <a:spcBef>
                <a:spcPts val="600"/>
              </a:spcBef>
              <a:buClr>
                <a:schemeClr val="tx1"/>
              </a:buClr>
              <a:defRPr/>
            </a:pPr>
            <a:endParaRPr lang="fr-FR" sz="2400" b="1" kern="0" dirty="0">
              <a:cs typeface="Arial" pitchFamily="34" charset="0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127331" y="864125"/>
            <a:ext cx="881292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/>
              <a:t>4 titres, 11 chapitres, 95 articles</a:t>
            </a:r>
          </a:p>
          <a:p>
            <a:endParaRPr lang="fr-FR" sz="2200" b="1" dirty="0"/>
          </a:p>
          <a:p>
            <a:endParaRPr lang="fr-FR" sz="2400" b="1" dirty="0"/>
          </a:p>
        </p:txBody>
      </p:sp>
      <p:sp>
        <p:nvSpPr>
          <p:cNvPr id="4" name="ZoneTexte 3"/>
          <p:cNvSpPr txBox="1"/>
          <p:nvPr/>
        </p:nvSpPr>
        <p:spPr>
          <a:xfrm>
            <a:off x="8460432" y="5949280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9C2B7585-7518-40C6-9F70-7DFE6955C35B}" type="slidenum">
              <a:rPr lang="fr-FR" smtClean="0"/>
              <a:t>2</a:t>
            </a:fld>
            <a:endParaRPr lang="fr-FR" dirty="0"/>
          </a:p>
        </p:txBody>
      </p:sp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2841495"/>
              </p:ext>
            </p:extLst>
          </p:nvPr>
        </p:nvGraphicFramePr>
        <p:xfrm>
          <a:off x="825383" y="1389226"/>
          <a:ext cx="7707057" cy="4627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5638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25067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60040"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TITRES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CHAPITRES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fr-FR" sz="1300" b="1" dirty="0"/>
                        <a:t>I-Prendre</a:t>
                      </a:r>
                      <a:r>
                        <a:rPr lang="fr-FR" sz="1300" b="1" baseline="0" dirty="0"/>
                        <a:t> en compte les spécificités des territoires de montagne et renforcer la solidarité nationale en leur faveur</a:t>
                      </a:r>
                      <a:endParaRPr lang="fr-FR" sz="13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fr-FR" sz="1300" dirty="0"/>
                        <a:t>I-Redéfinir les objectifs de l’action de l’Etat en faveur des territoires de montagne</a:t>
                      </a:r>
                    </a:p>
                    <a:p>
                      <a:pPr algn="just"/>
                      <a:endParaRPr lang="fr-FR" sz="13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95457">
                <a:tc>
                  <a:txBody>
                    <a:bodyPr/>
                    <a:lstStyle/>
                    <a:p>
                      <a:pPr algn="just"/>
                      <a:endParaRPr lang="fr-FR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fr-FR" sz="1300" dirty="0"/>
                        <a:t>II-Moderniser la gouvernance des territoires de montagne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/>
                      <a:endParaRPr lang="fr-FR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fr-FR" sz="1300" dirty="0"/>
                        <a:t>III-Prendre en compte les spécificités des territoires de montagne lors de la mise en œuvre des Services Publics</a:t>
                      </a:r>
                    </a:p>
                    <a:p>
                      <a:pPr algn="just"/>
                      <a:endParaRPr lang="fr-FR" sz="13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fr-FR" sz="1300" b="1" dirty="0"/>
                        <a:t>II-Soutenir l’emploi et le dynamisme économique en montagne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fr-FR" sz="1300" dirty="0"/>
                        <a:t>I-Favoriser le déploiement du numérique et de la téléphonie mobile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/>
                      <a:endParaRPr lang="fr-FR" sz="13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fr-FR" sz="1300" dirty="0"/>
                        <a:t>II-Encourager la pluriactivité et faciliter le travail saisonnier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/>
                      <a:endParaRPr lang="fr-FR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fr-FR" sz="1300" dirty="0"/>
                        <a:t>III-Développer</a:t>
                      </a:r>
                      <a:r>
                        <a:rPr lang="fr-FR" sz="1300" baseline="0" dirty="0"/>
                        <a:t> les activités agricoles, pastorales et forestières</a:t>
                      </a:r>
                      <a:endParaRPr lang="fr-FR" sz="13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/>
                      <a:endParaRPr lang="fr-FR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fr-FR" sz="1300" dirty="0"/>
                        <a:t>IV-Développer</a:t>
                      </a:r>
                      <a:r>
                        <a:rPr lang="fr-FR" sz="1300" baseline="0" dirty="0"/>
                        <a:t> les activités économiques et touristiques </a:t>
                      </a:r>
                      <a:endParaRPr lang="fr-FR" sz="13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/>
                      <a:endParaRPr lang="fr-FR" sz="13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fr-FR" sz="1300" dirty="0"/>
                        <a:t>V-Organiser la promotion</a:t>
                      </a:r>
                      <a:r>
                        <a:rPr lang="fr-FR" sz="1300" baseline="0" dirty="0"/>
                        <a:t> des activités touristiques</a:t>
                      </a:r>
                      <a:endParaRPr lang="fr-FR" sz="13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385098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" name="Picture 14"/>
          <p:cNvPicPr/>
          <p:nvPr/>
        </p:nvPicPr>
        <p:blipFill>
          <a:blip r:embed="rId3" cstate="print"/>
          <a:srcRect t="33526"/>
          <a:stretch>
            <a:fillRect/>
          </a:stretch>
        </p:blipFill>
        <p:spPr>
          <a:xfrm>
            <a:off x="0" y="-11048"/>
            <a:ext cx="9143640" cy="1207800"/>
          </a:xfrm>
          <a:prstGeom prst="rect">
            <a:avLst/>
          </a:prstGeom>
          <a:ln>
            <a:noFill/>
          </a:ln>
        </p:spPr>
      </p:pic>
      <p:pic>
        <p:nvPicPr>
          <p:cNvPr id="308" name="Picture 15"/>
          <p:cNvPicPr/>
          <p:nvPr/>
        </p:nvPicPr>
        <p:blipFill>
          <a:blip r:embed="rId4" cstate="print"/>
          <a:srcRect b="33526"/>
          <a:stretch>
            <a:fillRect/>
          </a:stretch>
        </p:blipFill>
        <p:spPr>
          <a:xfrm>
            <a:off x="360" y="6137702"/>
            <a:ext cx="9143640" cy="692280"/>
          </a:xfrm>
          <a:prstGeom prst="rect">
            <a:avLst/>
          </a:prstGeom>
          <a:ln>
            <a:noFill/>
          </a:ln>
        </p:spPr>
      </p:pic>
      <p:sp>
        <p:nvSpPr>
          <p:cNvPr id="309" name="CustomShape 1"/>
          <p:cNvSpPr/>
          <p:nvPr/>
        </p:nvSpPr>
        <p:spPr>
          <a:xfrm>
            <a:off x="151560" y="232200"/>
            <a:ext cx="8987400" cy="6652800"/>
          </a:xfrm>
          <a:prstGeom prst="rect">
            <a:avLst/>
          </a:prstGeom>
          <a:noFill/>
          <a:ln>
            <a:noFill/>
          </a:ln>
        </p:spPr>
      </p:sp>
      <p:sp>
        <p:nvSpPr>
          <p:cNvPr id="310" name="CustomShape 2"/>
          <p:cNvSpPr/>
          <p:nvPr/>
        </p:nvSpPr>
        <p:spPr>
          <a:xfrm>
            <a:off x="0" y="-144720"/>
            <a:ext cx="9138960" cy="13705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algn="ctr"/>
            <a:endParaRPr lang="fr-FR" sz="1000" dirty="0">
              <a:solidFill>
                <a:srgbClr val="FFF817"/>
              </a:solidFill>
              <a:latin typeface="Arial Black"/>
              <a:ea typeface="ヒラギノ角ゴ Pro W3"/>
            </a:endParaRPr>
          </a:p>
          <a:p>
            <a:pPr algn="ctr"/>
            <a:r>
              <a:rPr lang="fr-FR" sz="2000" dirty="0">
                <a:latin typeface="Arial Black"/>
                <a:ea typeface="ヒラギノ角ゴ Pro W3"/>
              </a:rPr>
              <a:t>RAPPEL : Contenu de la Loi de modernisation, de développement et de protection des territoires </a:t>
            </a:r>
          </a:p>
          <a:p>
            <a:pPr algn="ctr"/>
            <a:r>
              <a:rPr lang="fr-FR" sz="2000" dirty="0">
                <a:latin typeface="Arial Black"/>
                <a:ea typeface="ヒラギノ角ゴ Pro W3"/>
              </a:rPr>
              <a:t>de montagne  </a:t>
            </a:r>
            <a:endParaRPr lang="fr-FR" sz="2000" dirty="0"/>
          </a:p>
        </p:txBody>
      </p:sp>
      <p:sp>
        <p:nvSpPr>
          <p:cNvPr id="311" name="CustomShape 3"/>
          <p:cNvSpPr/>
          <p:nvPr/>
        </p:nvSpPr>
        <p:spPr>
          <a:xfrm>
            <a:off x="303840" y="384840"/>
            <a:ext cx="8987400" cy="6652800"/>
          </a:xfrm>
          <a:prstGeom prst="rect">
            <a:avLst/>
          </a:prstGeom>
          <a:noFill/>
          <a:ln>
            <a:noFill/>
          </a:ln>
        </p:spPr>
      </p:sp>
      <p:sp>
        <p:nvSpPr>
          <p:cNvPr id="314" name="CustomShape 6"/>
          <p:cNvSpPr/>
          <p:nvPr/>
        </p:nvSpPr>
        <p:spPr>
          <a:xfrm>
            <a:off x="971640" y="2320200"/>
            <a:ext cx="9794520" cy="184320"/>
          </a:xfrm>
          <a:prstGeom prst="rect">
            <a:avLst/>
          </a:prstGeom>
          <a:noFill/>
          <a:ln>
            <a:noFill/>
          </a:ln>
        </p:spPr>
      </p:sp>
      <p:sp>
        <p:nvSpPr>
          <p:cNvPr id="2" name="ZoneTexte 1"/>
          <p:cNvSpPr txBox="1"/>
          <p:nvPr/>
        </p:nvSpPr>
        <p:spPr>
          <a:xfrm>
            <a:off x="467544" y="1225800"/>
            <a:ext cx="85689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dirty="0">
              <a:solidFill>
                <a:prstClr val="black"/>
              </a:solidFill>
            </a:endParaRPr>
          </a:p>
        </p:txBody>
      </p:sp>
      <p:sp>
        <p:nvSpPr>
          <p:cNvPr id="10" name="Espace réservé du contenu 2"/>
          <p:cNvSpPr txBox="1">
            <a:spLocks/>
          </p:cNvSpPr>
          <p:nvPr/>
        </p:nvSpPr>
        <p:spPr>
          <a:xfrm>
            <a:off x="360" y="1224136"/>
            <a:ext cx="9144000" cy="5259706"/>
          </a:xfrm>
          <a:prstGeom prst="rect">
            <a:avLst/>
          </a:prstGeom>
        </p:spPr>
        <p:txBody>
          <a:bodyPr/>
          <a:lstStyle/>
          <a:p>
            <a:pPr algn="just" eaLnBrk="0" hangingPunct="0">
              <a:spcBef>
                <a:spcPts val="600"/>
              </a:spcBef>
              <a:buClr>
                <a:prstClr val="black"/>
              </a:buClr>
              <a:defRPr/>
            </a:pPr>
            <a:endParaRPr lang="fr-FR" sz="2400" b="1" kern="0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127331" y="864125"/>
            <a:ext cx="881292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sz="2200" b="1" dirty="0">
              <a:solidFill>
                <a:prstClr val="black"/>
              </a:solidFill>
            </a:endParaRPr>
          </a:p>
          <a:p>
            <a:r>
              <a:rPr lang="fr-FR" sz="2200" b="1" dirty="0">
                <a:solidFill>
                  <a:prstClr val="black"/>
                </a:solidFill>
              </a:rPr>
              <a:t>4 titres, 11 chapitres, 95 articles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8460432" y="5949280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9C2B7585-7518-40C6-9F70-7DFE6955C35B}" type="slidenum">
              <a:rPr lang="fr-FR" smtClean="0">
                <a:solidFill>
                  <a:prstClr val="black"/>
                </a:solidFill>
              </a:rPr>
              <a:pPr/>
              <a:t>3</a:t>
            </a:fld>
            <a:endParaRPr lang="fr-FR" dirty="0">
              <a:solidFill>
                <a:prstClr val="black"/>
              </a:solidFill>
            </a:endParaRPr>
          </a:p>
        </p:txBody>
      </p:sp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5889644"/>
              </p:ext>
            </p:extLst>
          </p:nvPr>
        </p:nvGraphicFramePr>
        <p:xfrm>
          <a:off x="971640" y="1916832"/>
          <a:ext cx="7632808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9679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33600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65759"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TITRES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CHAPITRES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fr-FR" sz="1300" b="1" dirty="0"/>
                        <a:t>III-Réhabiliter</a:t>
                      </a:r>
                      <a:r>
                        <a:rPr lang="fr-FR" sz="1300" b="1" baseline="0" dirty="0"/>
                        <a:t> l’immobilier de loisir par un urbanisme adapté</a:t>
                      </a:r>
                      <a:endParaRPr lang="fr-FR" sz="13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fr-FR" sz="1300" dirty="0"/>
                        <a:t>I-Rénover</a:t>
                      </a:r>
                      <a:r>
                        <a:rPr lang="fr-FR" sz="1300" baseline="0" dirty="0"/>
                        <a:t> la procédure des Unités Touristiques Nouvelles</a:t>
                      </a:r>
                      <a:endParaRPr lang="fr-FR" sz="13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95457">
                <a:tc>
                  <a:txBody>
                    <a:bodyPr/>
                    <a:lstStyle/>
                    <a:p>
                      <a:pPr algn="just"/>
                      <a:endParaRPr lang="fr-FR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fr-FR" sz="1300" dirty="0"/>
                        <a:t>II-Adapter les règles d’urbanisme aux particularités de certains</a:t>
                      </a:r>
                      <a:r>
                        <a:rPr lang="fr-FR" sz="1300" baseline="0" dirty="0"/>
                        <a:t> lieux de montagne</a:t>
                      </a:r>
                      <a:endParaRPr lang="fr-FR" sz="13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/>
                      <a:endParaRPr lang="fr-FR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fr-FR" sz="1300" dirty="0"/>
                        <a:t>III-Encourager</a:t>
                      </a:r>
                      <a:r>
                        <a:rPr lang="fr-FR" sz="1300" baseline="0" dirty="0"/>
                        <a:t> la réhabilitation de l’immobilier de loisirs</a:t>
                      </a:r>
                      <a:endParaRPr lang="fr-FR" sz="13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fr-FR" sz="1300" b="1" dirty="0"/>
                        <a:t>IV-Renforcer les politiques environnementales à</a:t>
                      </a:r>
                      <a:r>
                        <a:rPr lang="fr-FR" sz="1300" b="1" baseline="0" dirty="0"/>
                        <a:t> travers l’intervention des parcs nationaux et des parcs naturels régionaux</a:t>
                      </a:r>
                      <a:endParaRPr lang="fr-FR" sz="13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fr-FR" sz="13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fr-FR" sz="1300" b="1" dirty="0"/>
                        <a:t>V-Dispositions</a:t>
                      </a:r>
                      <a:r>
                        <a:rPr lang="fr-FR" sz="1300" b="1" baseline="0" dirty="0"/>
                        <a:t> finales et diverses</a:t>
                      </a:r>
                      <a:endParaRPr lang="fr-FR" sz="13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fr-FR" sz="13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21316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" name="Picture 14"/>
          <p:cNvPicPr/>
          <p:nvPr/>
        </p:nvPicPr>
        <p:blipFill>
          <a:blip r:embed="rId3" cstate="print"/>
          <a:srcRect t="33526"/>
          <a:stretch>
            <a:fillRect/>
          </a:stretch>
        </p:blipFill>
        <p:spPr>
          <a:xfrm>
            <a:off x="0" y="-11048"/>
            <a:ext cx="9143640" cy="1207800"/>
          </a:xfrm>
          <a:prstGeom prst="rect">
            <a:avLst/>
          </a:prstGeom>
          <a:ln>
            <a:noFill/>
          </a:ln>
        </p:spPr>
      </p:pic>
      <p:pic>
        <p:nvPicPr>
          <p:cNvPr id="308" name="Picture 15"/>
          <p:cNvPicPr/>
          <p:nvPr/>
        </p:nvPicPr>
        <p:blipFill>
          <a:blip r:embed="rId4" cstate="print"/>
          <a:srcRect b="33526"/>
          <a:stretch>
            <a:fillRect/>
          </a:stretch>
        </p:blipFill>
        <p:spPr>
          <a:xfrm>
            <a:off x="360" y="6137702"/>
            <a:ext cx="9143640" cy="692280"/>
          </a:xfrm>
          <a:prstGeom prst="rect">
            <a:avLst/>
          </a:prstGeom>
          <a:ln>
            <a:noFill/>
          </a:ln>
        </p:spPr>
      </p:pic>
      <p:sp>
        <p:nvSpPr>
          <p:cNvPr id="309" name="CustomShape 1"/>
          <p:cNvSpPr/>
          <p:nvPr/>
        </p:nvSpPr>
        <p:spPr>
          <a:xfrm>
            <a:off x="151560" y="232200"/>
            <a:ext cx="8987400" cy="6652800"/>
          </a:xfrm>
          <a:prstGeom prst="rect">
            <a:avLst/>
          </a:prstGeom>
          <a:noFill/>
          <a:ln>
            <a:noFill/>
          </a:ln>
        </p:spPr>
      </p:sp>
      <p:sp>
        <p:nvSpPr>
          <p:cNvPr id="310" name="CustomShape 2"/>
          <p:cNvSpPr/>
          <p:nvPr/>
        </p:nvSpPr>
        <p:spPr>
          <a:xfrm>
            <a:off x="0" y="-144720"/>
            <a:ext cx="9138960" cy="13705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endParaRPr lang="fr-FR" sz="1000" dirty="0">
              <a:solidFill>
                <a:srgbClr val="FFF817"/>
              </a:solidFill>
              <a:latin typeface="Arial Black"/>
              <a:ea typeface="ヒラギノ角ゴ Pro W3"/>
            </a:endParaRPr>
          </a:p>
          <a:p>
            <a:pPr algn="ctr">
              <a:lnSpc>
                <a:spcPct val="100000"/>
              </a:lnSpc>
            </a:pPr>
            <a:r>
              <a:rPr lang="fr-FR" sz="2800" dirty="0">
                <a:latin typeface="Arial Black"/>
                <a:ea typeface="ヒラギノ角ゴ Pro W3"/>
              </a:rPr>
              <a:t>Titre I</a:t>
            </a:r>
          </a:p>
          <a:p>
            <a:pPr algn="ctr">
              <a:lnSpc>
                <a:spcPct val="100000"/>
              </a:lnSpc>
            </a:pPr>
            <a:r>
              <a:rPr lang="fr-FR" sz="2800" dirty="0">
                <a:latin typeface="Arial Black"/>
              </a:rPr>
              <a:t>Spécificité et gouvernance des territoires de montagne</a:t>
            </a:r>
            <a:endParaRPr sz="2800" dirty="0"/>
          </a:p>
        </p:txBody>
      </p:sp>
      <p:sp>
        <p:nvSpPr>
          <p:cNvPr id="311" name="CustomShape 3"/>
          <p:cNvSpPr/>
          <p:nvPr/>
        </p:nvSpPr>
        <p:spPr>
          <a:xfrm>
            <a:off x="303840" y="384840"/>
            <a:ext cx="8987400" cy="6652800"/>
          </a:xfrm>
          <a:prstGeom prst="rect">
            <a:avLst/>
          </a:prstGeom>
          <a:noFill/>
          <a:ln>
            <a:noFill/>
          </a:ln>
        </p:spPr>
      </p:sp>
      <p:sp>
        <p:nvSpPr>
          <p:cNvPr id="314" name="CustomShape 6"/>
          <p:cNvSpPr/>
          <p:nvPr/>
        </p:nvSpPr>
        <p:spPr>
          <a:xfrm>
            <a:off x="971640" y="2320200"/>
            <a:ext cx="9794520" cy="184320"/>
          </a:xfrm>
          <a:prstGeom prst="rect">
            <a:avLst/>
          </a:prstGeom>
          <a:noFill/>
          <a:ln>
            <a:noFill/>
          </a:ln>
        </p:spPr>
      </p:sp>
      <p:sp>
        <p:nvSpPr>
          <p:cNvPr id="2" name="ZoneTexte 1"/>
          <p:cNvSpPr txBox="1"/>
          <p:nvPr/>
        </p:nvSpPr>
        <p:spPr>
          <a:xfrm>
            <a:off x="360784" y="1241970"/>
            <a:ext cx="856895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2000" b="1" dirty="0"/>
              <a:t>CHAPITRE I: REDEFINIR LES OBJECTIFS DE L’ACTION DE L’ETAT EN FAVEUR DES TERRITOIRES DE MONTAGNE (articles 1 à 7)</a:t>
            </a:r>
          </a:p>
          <a:p>
            <a:pPr algn="just"/>
            <a:endParaRPr lang="fr-FR" sz="1000" b="1" dirty="0"/>
          </a:p>
          <a:p>
            <a:pPr algn="just"/>
            <a:r>
              <a:rPr lang="fr-FR" b="1" dirty="0">
                <a:solidFill>
                  <a:srgbClr val="7030A0"/>
                </a:solidFill>
              </a:rPr>
              <a:t>Description des finalités centrales par rapport aux politiques publiques du massif des Alpes, il s’agit notamment </a:t>
            </a:r>
            <a:endParaRPr lang="fr-FR" sz="1600" b="1" dirty="0">
              <a:solidFill>
                <a:srgbClr val="7030A0"/>
              </a:solidFill>
            </a:endParaRPr>
          </a:p>
          <a:p>
            <a:pPr algn="just"/>
            <a:endParaRPr lang="fr-FR" sz="1600" b="1" dirty="0">
              <a:solidFill>
                <a:srgbClr val="FFFF00"/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fr-FR" sz="2400" dirty="0"/>
              <a:t>encourager le développement économique de la montagne, notamment en soutenant les activités industrielles et l’artisanat liés à la montagne ou présents en montagne et la formation de grappes d’entreprises;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fr-FR" sz="2400" dirty="0"/>
              <a:t> développer un tourisme hivernal et estival orienté sur la mise en valeur des richesses patrimoniales des territoires de montagne;</a:t>
            </a:r>
          </a:p>
          <a:p>
            <a:pPr algn="just"/>
            <a:endParaRPr lang="fr-FR" dirty="0"/>
          </a:p>
        </p:txBody>
      </p:sp>
      <p:sp>
        <p:nvSpPr>
          <p:cNvPr id="10" name="Espace réservé du contenu 2"/>
          <p:cNvSpPr txBox="1">
            <a:spLocks/>
          </p:cNvSpPr>
          <p:nvPr/>
        </p:nvSpPr>
        <p:spPr>
          <a:xfrm>
            <a:off x="360" y="1224136"/>
            <a:ext cx="9144000" cy="5259706"/>
          </a:xfrm>
          <a:prstGeom prst="rect">
            <a:avLst/>
          </a:prstGeom>
        </p:spPr>
        <p:txBody>
          <a:bodyPr/>
          <a:lstStyle/>
          <a:p>
            <a:pPr algn="just" eaLnBrk="0" hangingPunct="0">
              <a:spcBef>
                <a:spcPts val="600"/>
              </a:spcBef>
              <a:buClr>
                <a:schemeClr val="tx1"/>
              </a:buClr>
              <a:defRPr/>
            </a:pPr>
            <a:endParaRPr lang="fr-FR" sz="2400" b="1" kern="0" dirty="0">
              <a:cs typeface="Arial" pitchFamily="34" charset="0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8566004" y="6337111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FA4683E2-77C7-43D9-962E-3EB3FD6AE0C0}" type="slidenum">
              <a:rPr lang="fr-FR" smtClean="0"/>
              <a:t>4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822170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" name="Picture 14"/>
          <p:cNvPicPr/>
          <p:nvPr/>
        </p:nvPicPr>
        <p:blipFill>
          <a:blip r:embed="rId3" cstate="print"/>
          <a:srcRect t="33526"/>
          <a:stretch>
            <a:fillRect/>
          </a:stretch>
        </p:blipFill>
        <p:spPr>
          <a:xfrm>
            <a:off x="0" y="-11048"/>
            <a:ext cx="9143640" cy="1207800"/>
          </a:xfrm>
          <a:prstGeom prst="rect">
            <a:avLst/>
          </a:prstGeom>
          <a:ln>
            <a:noFill/>
          </a:ln>
        </p:spPr>
      </p:pic>
      <p:pic>
        <p:nvPicPr>
          <p:cNvPr id="308" name="Picture 15"/>
          <p:cNvPicPr/>
          <p:nvPr/>
        </p:nvPicPr>
        <p:blipFill>
          <a:blip r:embed="rId4" cstate="print"/>
          <a:srcRect b="33526"/>
          <a:stretch>
            <a:fillRect/>
          </a:stretch>
        </p:blipFill>
        <p:spPr>
          <a:xfrm>
            <a:off x="360" y="6137702"/>
            <a:ext cx="9143640" cy="692280"/>
          </a:xfrm>
          <a:prstGeom prst="rect">
            <a:avLst/>
          </a:prstGeom>
          <a:ln>
            <a:noFill/>
          </a:ln>
        </p:spPr>
      </p:pic>
      <p:sp>
        <p:nvSpPr>
          <p:cNvPr id="309" name="CustomShape 1"/>
          <p:cNvSpPr/>
          <p:nvPr/>
        </p:nvSpPr>
        <p:spPr>
          <a:xfrm>
            <a:off x="151560" y="232200"/>
            <a:ext cx="8987400" cy="6652800"/>
          </a:xfrm>
          <a:prstGeom prst="rect">
            <a:avLst/>
          </a:prstGeom>
          <a:noFill/>
          <a:ln>
            <a:noFill/>
          </a:ln>
        </p:spPr>
      </p:sp>
      <p:sp>
        <p:nvSpPr>
          <p:cNvPr id="310" name="CustomShape 2"/>
          <p:cNvSpPr/>
          <p:nvPr/>
        </p:nvSpPr>
        <p:spPr>
          <a:xfrm>
            <a:off x="0" y="-144720"/>
            <a:ext cx="9138960" cy="13705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endParaRPr lang="fr-FR" sz="1000" dirty="0">
              <a:solidFill>
                <a:srgbClr val="FFF817"/>
              </a:solidFill>
              <a:latin typeface="Arial Black"/>
              <a:ea typeface="ヒラギノ角ゴ Pro W3"/>
            </a:endParaRPr>
          </a:p>
          <a:p>
            <a:pPr algn="ctr">
              <a:lnSpc>
                <a:spcPct val="100000"/>
              </a:lnSpc>
            </a:pPr>
            <a:r>
              <a:rPr lang="fr-FR" sz="2800" dirty="0">
                <a:latin typeface="Arial Black"/>
                <a:ea typeface="ヒラギノ角ゴ Pro W3"/>
              </a:rPr>
              <a:t>Titre I</a:t>
            </a:r>
          </a:p>
          <a:p>
            <a:pPr algn="ctr">
              <a:lnSpc>
                <a:spcPct val="100000"/>
              </a:lnSpc>
            </a:pPr>
            <a:r>
              <a:rPr lang="fr-FR" sz="2800" dirty="0">
                <a:latin typeface="Arial Black"/>
              </a:rPr>
              <a:t>Spécificité et gouvernance des territoires de montagne</a:t>
            </a:r>
            <a:endParaRPr sz="2800" dirty="0"/>
          </a:p>
        </p:txBody>
      </p:sp>
      <p:sp>
        <p:nvSpPr>
          <p:cNvPr id="311" name="CustomShape 3"/>
          <p:cNvSpPr/>
          <p:nvPr/>
        </p:nvSpPr>
        <p:spPr>
          <a:xfrm>
            <a:off x="303840" y="384840"/>
            <a:ext cx="8987400" cy="6652800"/>
          </a:xfrm>
          <a:prstGeom prst="rect">
            <a:avLst/>
          </a:prstGeom>
          <a:noFill/>
          <a:ln>
            <a:noFill/>
          </a:ln>
        </p:spPr>
      </p:sp>
      <p:sp>
        <p:nvSpPr>
          <p:cNvPr id="314" name="CustomShape 6"/>
          <p:cNvSpPr/>
          <p:nvPr/>
        </p:nvSpPr>
        <p:spPr>
          <a:xfrm>
            <a:off x="971640" y="2320200"/>
            <a:ext cx="9794520" cy="184320"/>
          </a:xfrm>
          <a:prstGeom prst="rect">
            <a:avLst/>
          </a:prstGeom>
          <a:noFill/>
          <a:ln>
            <a:noFill/>
          </a:ln>
        </p:spPr>
      </p:sp>
      <p:sp>
        <p:nvSpPr>
          <p:cNvPr id="2" name="ZoneTexte 1"/>
          <p:cNvSpPr txBox="1"/>
          <p:nvPr/>
        </p:nvSpPr>
        <p:spPr>
          <a:xfrm>
            <a:off x="360784" y="1241970"/>
            <a:ext cx="8568952" cy="5878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fr-FR" sz="16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400" dirty="0"/>
              <a:t>encourager, accompagner la gestion durable des forêts et le développement de l’industrie de transformation des bois de préférence à proximité des massifs forestiers;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400" dirty="0"/>
              <a:t>encourager les innovations techniques, économiques, institutionnelles, sociales et sociétales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400" dirty="0"/>
              <a:t>favoriser les travaux de recherche et d’observation portant sur les territoires de montagne et leurs activités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400" dirty="0"/>
              <a:t> soutenir la transition numérique, le développement de services numériques adaptés aux usages et contraintes des populations de montagne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400" dirty="0"/>
              <a:t>procéder à l’évaluation et de veiller à la prévention des risques naturels prévisibles en montagne.</a:t>
            </a:r>
          </a:p>
          <a:p>
            <a:pPr algn="just"/>
            <a:endParaRPr lang="fr-FR" dirty="0"/>
          </a:p>
          <a:p>
            <a:pPr algn="just"/>
            <a:endParaRPr lang="fr-FR" dirty="0"/>
          </a:p>
          <a:p>
            <a:pPr algn="just"/>
            <a:endParaRPr lang="fr-FR" dirty="0"/>
          </a:p>
          <a:p>
            <a:pPr algn="just"/>
            <a:endParaRPr lang="fr-FR" dirty="0"/>
          </a:p>
        </p:txBody>
      </p:sp>
      <p:sp>
        <p:nvSpPr>
          <p:cNvPr id="10" name="Espace réservé du contenu 2"/>
          <p:cNvSpPr txBox="1">
            <a:spLocks/>
          </p:cNvSpPr>
          <p:nvPr/>
        </p:nvSpPr>
        <p:spPr>
          <a:xfrm>
            <a:off x="360" y="1224136"/>
            <a:ext cx="9144000" cy="5259706"/>
          </a:xfrm>
          <a:prstGeom prst="rect">
            <a:avLst/>
          </a:prstGeom>
        </p:spPr>
        <p:txBody>
          <a:bodyPr/>
          <a:lstStyle/>
          <a:p>
            <a:pPr algn="just" eaLnBrk="0" hangingPunct="0">
              <a:spcBef>
                <a:spcPts val="600"/>
              </a:spcBef>
              <a:buClr>
                <a:schemeClr val="tx1"/>
              </a:buClr>
              <a:defRPr/>
            </a:pPr>
            <a:endParaRPr lang="fr-FR" sz="2400" b="1" kern="0" dirty="0">
              <a:cs typeface="Arial" pitchFamily="34" charset="0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8566004" y="6337111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FA4683E2-77C7-43D9-962E-3EB3FD6AE0C0}" type="slidenum">
              <a:rPr lang="fr-FR" smtClean="0"/>
              <a:t>5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861158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" name="Picture 14"/>
          <p:cNvPicPr/>
          <p:nvPr/>
        </p:nvPicPr>
        <p:blipFill>
          <a:blip r:embed="rId3" cstate="print"/>
          <a:srcRect t="33526"/>
          <a:stretch>
            <a:fillRect/>
          </a:stretch>
        </p:blipFill>
        <p:spPr>
          <a:xfrm>
            <a:off x="0" y="-11048"/>
            <a:ext cx="9143640" cy="1207800"/>
          </a:xfrm>
          <a:prstGeom prst="rect">
            <a:avLst/>
          </a:prstGeom>
          <a:ln>
            <a:noFill/>
          </a:ln>
        </p:spPr>
      </p:pic>
      <p:pic>
        <p:nvPicPr>
          <p:cNvPr id="308" name="Picture 15"/>
          <p:cNvPicPr/>
          <p:nvPr/>
        </p:nvPicPr>
        <p:blipFill>
          <a:blip r:embed="rId4" cstate="print"/>
          <a:srcRect b="33526"/>
          <a:stretch>
            <a:fillRect/>
          </a:stretch>
        </p:blipFill>
        <p:spPr>
          <a:xfrm>
            <a:off x="360" y="6137702"/>
            <a:ext cx="9143640" cy="692280"/>
          </a:xfrm>
          <a:prstGeom prst="rect">
            <a:avLst/>
          </a:prstGeom>
          <a:ln>
            <a:noFill/>
          </a:ln>
        </p:spPr>
      </p:pic>
      <p:sp>
        <p:nvSpPr>
          <p:cNvPr id="309" name="CustomShape 1"/>
          <p:cNvSpPr/>
          <p:nvPr/>
        </p:nvSpPr>
        <p:spPr>
          <a:xfrm>
            <a:off x="151560" y="232200"/>
            <a:ext cx="8987400" cy="6652800"/>
          </a:xfrm>
          <a:prstGeom prst="rect">
            <a:avLst/>
          </a:prstGeom>
          <a:noFill/>
          <a:ln>
            <a:noFill/>
          </a:ln>
        </p:spPr>
      </p:sp>
      <p:sp>
        <p:nvSpPr>
          <p:cNvPr id="310" name="CustomShape 2"/>
          <p:cNvSpPr/>
          <p:nvPr/>
        </p:nvSpPr>
        <p:spPr>
          <a:xfrm>
            <a:off x="0" y="-144720"/>
            <a:ext cx="9138960" cy="13705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endParaRPr lang="fr-FR" sz="1000" dirty="0">
              <a:solidFill>
                <a:srgbClr val="FFF817"/>
              </a:solidFill>
              <a:latin typeface="Arial Black"/>
              <a:ea typeface="ヒラギノ角ゴ Pro W3"/>
            </a:endParaRPr>
          </a:p>
          <a:p>
            <a:pPr algn="ctr">
              <a:lnSpc>
                <a:spcPct val="100000"/>
              </a:lnSpc>
            </a:pPr>
            <a:r>
              <a:rPr lang="fr-FR" sz="2800" dirty="0">
                <a:latin typeface="Arial Black"/>
                <a:ea typeface="ヒラギノ角ゴ Pro W3"/>
              </a:rPr>
              <a:t>Titre II</a:t>
            </a:r>
          </a:p>
          <a:p>
            <a:pPr algn="ctr">
              <a:lnSpc>
                <a:spcPct val="100000"/>
              </a:lnSpc>
            </a:pPr>
            <a:r>
              <a:rPr lang="fr-FR" sz="2800" dirty="0">
                <a:latin typeface="Arial Black"/>
              </a:rPr>
              <a:t>Soutien de l’emploi et du dynamisme économique en montagne </a:t>
            </a:r>
            <a:endParaRPr sz="2800" dirty="0"/>
          </a:p>
        </p:txBody>
      </p:sp>
      <p:sp>
        <p:nvSpPr>
          <p:cNvPr id="311" name="CustomShape 3"/>
          <p:cNvSpPr/>
          <p:nvPr/>
        </p:nvSpPr>
        <p:spPr>
          <a:xfrm>
            <a:off x="303840" y="384840"/>
            <a:ext cx="8987400" cy="6652800"/>
          </a:xfrm>
          <a:prstGeom prst="rect">
            <a:avLst/>
          </a:prstGeom>
          <a:noFill/>
          <a:ln>
            <a:noFill/>
          </a:ln>
        </p:spPr>
      </p:sp>
      <p:sp>
        <p:nvSpPr>
          <p:cNvPr id="314" name="CustomShape 6"/>
          <p:cNvSpPr/>
          <p:nvPr/>
        </p:nvSpPr>
        <p:spPr>
          <a:xfrm>
            <a:off x="971640" y="2320200"/>
            <a:ext cx="9794520" cy="184320"/>
          </a:xfrm>
          <a:prstGeom prst="rect">
            <a:avLst/>
          </a:prstGeom>
          <a:noFill/>
          <a:ln>
            <a:noFill/>
          </a:ln>
        </p:spPr>
      </p:sp>
      <p:sp>
        <p:nvSpPr>
          <p:cNvPr id="2" name="ZoneTexte 1"/>
          <p:cNvSpPr txBox="1"/>
          <p:nvPr/>
        </p:nvSpPr>
        <p:spPr>
          <a:xfrm>
            <a:off x="392447" y="1221952"/>
            <a:ext cx="8568952" cy="4862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fr-FR" b="1" dirty="0"/>
          </a:p>
          <a:p>
            <a:pPr algn="just"/>
            <a:r>
              <a:rPr lang="fr-FR" sz="2000" b="1" dirty="0"/>
              <a:t>CHAPITRE II: ENCOURAGER LA PLURIACTIVITE ET LE TRAVAIL SAISONNIER (articles 42 à 50)</a:t>
            </a:r>
          </a:p>
          <a:p>
            <a:pPr algn="just"/>
            <a:endParaRPr lang="fr-FR" dirty="0"/>
          </a:p>
          <a:p>
            <a:pPr algn="just"/>
            <a:r>
              <a:rPr lang="fr-FR" b="1" dirty="0"/>
              <a:t>Logements des saisonniers </a:t>
            </a:r>
          </a:p>
          <a:p>
            <a:pPr algn="just"/>
            <a:endParaRPr lang="fr-FR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fr-FR" dirty="0"/>
              <a:t>Obligation pour les « communes et EPCI touristiques » de conclure une convention pour le logement des saisonniers. A partir d’un diagnostic des besoins en logements des travailleurs saisonniers, définition d’objectifs et de moyens d’actions  pour couvrir ces besoins (art 47).  </a:t>
            </a:r>
          </a:p>
          <a:p>
            <a:pPr algn="just"/>
            <a:endParaRPr lang="fr-FR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fr-FR" dirty="0"/>
              <a:t>Améliorer les conditions d’hébergement des travailleurs saisonniers : mobilisation de logements vacants par des bailleurs sociaux en intermédiation locative (art 47)</a:t>
            </a:r>
          </a:p>
          <a:p>
            <a:pPr algn="just"/>
            <a:endParaRPr lang="fr-FR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fr-FR" dirty="0"/>
              <a:t>Possibilité de vente les foyers logements de plus de trente ans inoccupés de plus de deux ans (art 47) </a:t>
            </a:r>
          </a:p>
        </p:txBody>
      </p:sp>
      <p:sp>
        <p:nvSpPr>
          <p:cNvPr id="10" name="Espace réservé du contenu 2"/>
          <p:cNvSpPr txBox="1">
            <a:spLocks/>
          </p:cNvSpPr>
          <p:nvPr/>
        </p:nvSpPr>
        <p:spPr>
          <a:xfrm>
            <a:off x="360" y="1224136"/>
            <a:ext cx="9144000" cy="5259706"/>
          </a:xfrm>
          <a:prstGeom prst="rect">
            <a:avLst/>
          </a:prstGeom>
        </p:spPr>
        <p:txBody>
          <a:bodyPr/>
          <a:lstStyle/>
          <a:p>
            <a:pPr algn="just" eaLnBrk="0" hangingPunct="0">
              <a:spcBef>
                <a:spcPts val="600"/>
              </a:spcBef>
              <a:buClr>
                <a:schemeClr val="tx1"/>
              </a:buClr>
              <a:defRPr/>
            </a:pPr>
            <a:endParaRPr lang="fr-FR" sz="2400" b="1" kern="0" dirty="0">
              <a:cs typeface="Arial" pitchFamily="34" charset="0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8496288" y="6460650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9CE483F8-6683-4242-B36D-DB84C36ECB71}" type="slidenum">
              <a:rPr lang="fr-FR" smtClean="0"/>
              <a:t>6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52784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" name="Picture 14"/>
          <p:cNvPicPr/>
          <p:nvPr/>
        </p:nvPicPr>
        <p:blipFill>
          <a:blip r:embed="rId3" cstate="print"/>
          <a:srcRect t="33526"/>
          <a:stretch>
            <a:fillRect/>
          </a:stretch>
        </p:blipFill>
        <p:spPr>
          <a:xfrm>
            <a:off x="0" y="-11048"/>
            <a:ext cx="9143640" cy="1207800"/>
          </a:xfrm>
          <a:prstGeom prst="rect">
            <a:avLst/>
          </a:prstGeom>
          <a:ln>
            <a:noFill/>
          </a:ln>
        </p:spPr>
      </p:pic>
      <p:pic>
        <p:nvPicPr>
          <p:cNvPr id="308" name="Picture 15"/>
          <p:cNvPicPr/>
          <p:nvPr/>
        </p:nvPicPr>
        <p:blipFill>
          <a:blip r:embed="rId4" cstate="print"/>
          <a:srcRect b="33526"/>
          <a:stretch>
            <a:fillRect/>
          </a:stretch>
        </p:blipFill>
        <p:spPr>
          <a:xfrm>
            <a:off x="360" y="6137702"/>
            <a:ext cx="9143640" cy="692280"/>
          </a:xfrm>
          <a:prstGeom prst="rect">
            <a:avLst/>
          </a:prstGeom>
          <a:ln>
            <a:noFill/>
          </a:ln>
        </p:spPr>
      </p:pic>
      <p:sp>
        <p:nvSpPr>
          <p:cNvPr id="309" name="CustomShape 1"/>
          <p:cNvSpPr/>
          <p:nvPr/>
        </p:nvSpPr>
        <p:spPr>
          <a:xfrm>
            <a:off x="151560" y="232200"/>
            <a:ext cx="8987400" cy="6652800"/>
          </a:xfrm>
          <a:prstGeom prst="rect">
            <a:avLst/>
          </a:prstGeom>
          <a:noFill/>
          <a:ln>
            <a:noFill/>
          </a:ln>
        </p:spPr>
      </p:sp>
      <p:sp>
        <p:nvSpPr>
          <p:cNvPr id="310" name="CustomShape 2"/>
          <p:cNvSpPr/>
          <p:nvPr/>
        </p:nvSpPr>
        <p:spPr>
          <a:xfrm>
            <a:off x="0" y="-144720"/>
            <a:ext cx="9138960" cy="13705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endParaRPr lang="fr-FR" sz="1000" dirty="0">
              <a:solidFill>
                <a:srgbClr val="FFF817"/>
              </a:solidFill>
              <a:latin typeface="Arial Black"/>
              <a:ea typeface="ヒラギノ角ゴ Pro W3"/>
            </a:endParaRPr>
          </a:p>
          <a:p>
            <a:pPr algn="ctr">
              <a:lnSpc>
                <a:spcPct val="100000"/>
              </a:lnSpc>
            </a:pPr>
            <a:r>
              <a:rPr lang="fr-FR" sz="2800" dirty="0">
                <a:latin typeface="Arial Black"/>
                <a:ea typeface="ヒラギノ角ゴ Pro W3"/>
              </a:rPr>
              <a:t>Titre III</a:t>
            </a:r>
          </a:p>
          <a:p>
            <a:pPr algn="ctr">
              <a:lnSpc>
                <a:spcPct val="100000"/>
              </a:lnSpc>
            </a:pPr>
            <a:r>
              <a:rPr lang="fr-FR" sz="2800" dirty="0">
                <a:latin typeface="Arial Black"/>
              </a:rPr>
              <a:t>Réhabiliter l’immobilier de loisir par un urbanisme adapté </a:t>
            </a:r>
            <a:endParaRPr sz="2800" dirty="0"/>
          </a:p>
        </p:txBody>
      </p:sp>
      <p:sp>
        <p:nvSpPr>
          <p:cNvPr id="311" name="CustomShape 3"/>
          <p:cNvSpPr/>
          <p:nvPr/>
        </p:nvSpPr>
        <p:spPr>
          <a:xfrm>
            <a:off x="399648" y="404664"/>
            <a:ext cx="8987400" cy="6652800"/>
          </a:xfrm>
          <a:prstGeom prst="rect">
            <a:avLst/>
          </a:prstGeom>
          <a:noFill/>
          <a:ln>
            <a:noFill/>
          </a:ln>
        </p:spPr>
      </p:sp>
      <p:sp>
        <p:nvSpPr>
          <p:cNvPr id="314" name="CustomShape 6"/>
          <p:cNvSpPr/>
          <p:nvPr/>
        </p:nvSpPr>
        <p:spPr>
          <a:xfrm>
            <a:off x="971640" y="2320200"/>
            <a:ext cx="9794520" cy="184320"/>
          </a:xfrm>
          <a:prstGeom prst="rect">
            <a:avLst/>
          </a:prstGeom>
          <a:noFill/>
          <a:ln>
            <a:noFill/>
          </a:ln>
        </p:spPr>
      </p:sp>
      <p:sp>
        <p:nvSpPr>
          <p:cNvPr id="2" name="ZoneTexte 1"/>
          <p:cNvSpPr txBox="1"/>
          <p:nvPr/>
        </p:nvSpPr>
        <p:spPr>
          <a:xfrm>
            <a:off x="467544" y="1844824"/>
            <a:ext cx="8614472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fr-FR" sz="2000" b="1" dirty="0"/>
              <a:t> </a:t>
            </a:r>
            <a:r>
              <a:rPr lang="fr-FR" sz="2000" dirty="0"/>
              <a:t>RENOVER LA PROCEDURE DES UNITES TOURISTIQUES     NOUVELLES (articles 71 à 72)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fr-FR" sz="20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fr-FR" sz="2000" dirty="0"/>
              <a:t>ADAPTER LES REGLES D’URBANISME AUX PARTICULARITES DE CERTAINS LIEUX DE MONTAGNE (articles 73 à 78)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fr-FR" sz="2000" dirty="0">
              <a:solidFill>
                <a:srgbClr val="00B050"/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fr-FR" sz="2000" dirty="0"/>
              <a:t>ENCOURAGER LA REHABILITATION DE L’IMMOBILIER DE LOISIRS (articles 79 à 83)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fr-FR" sz="2000" b="1" dirty="0">
              <a:solidFill>
                <a:srgbClr val="00B050"/>
              </a:solidFill>
            </a:endParaRPr>
          </a:p>
          <a:p>
            <a:pPr algn="just"/>
            <a:endParaRPr lang="fr-FR" sz="2000" b="1" dirty="0"/>
          </a:p>
          <a:p>
            <a:pPr algn="just"/>
            <a:endParaRPr lang="fr-FR" sz="800" b="1" dirty="0">
              <a:solidFill>
                <a:srgbClr val="00B050"/>
              </a:solidFill>
            </a:endParaRPr>
          </a:p>
          <a:p>
            <a:pPr algn="just"/>
            <a:endParaRPr lang="fr-FR" sz="1600" dirty="0">
              <a:solidFill>
                <a:srgbClr val="00B050"/>
              </a:solidFill>
            </a:endParaRPr>
          </a:p>
          <a:p>
            <a:pPr algn="just"/>
            <a:endParaRPr lang="fr-FR" dirty="0"/>
          </a:p>
          <a:p>
            <a:pPr algn="just"/>
            <a:endParaRPr lang="fr-FR" dirty="0"/>
          </a:p>
          <a:p>
            <a:pPr algn="just"/>
            <a:endParaRPr lang="fr-FR" dirty="0"/>
          </a:p>
          <a:p>
            <a:pPr algn="just"/>
            <a:endParaRPr lang="fr-FR" dirty="0"/>
          </a:p>
        </p:txBody>
      </p:sp>
      <p:sp>
        <p:nvSpPr>
          <p:cNvPr id="10" name="Espace réservé du contenu 2"/>
          <p:cNvSpPr txBox="1">
            <a:spLocks/>
          </p:cNvSpPr>
          <p:nvPr/>
        </p:nvSpPr>
        <p:spPr>
          <a:xfrm>
            <a:off x="360" y="1224136"/>
            <a:ext cx="9144000" cy="5259706"/>
          </a:xfrm>
          <a:prstGeom prst="rect">
            <a:avLst/>
          </a:prstGeom>
        </p:spPr>
        <p:txBody>
          <a:bodyPr/>
          <a:lstStyle/>
          <a:p>
            <a:pPr algn="just" eaLnBrk="0" hangingPunct="0">
              <a:spcBef>
                <a:spcPts val="600"/>
              </a:spcBef>
              <a:buClr>
                <a:schemeClr val="tx1"/>
              </a:buClr>
              <a:defRPr/>
            </a:pPr>
            <a:endParaRPr lang="fr-FR" sz="2400" b="1" kern="0" dirty="0">
              <a:cs typeface="Arial" pitchFamily="34" charset="0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8316416" y="6021288"/>
            <a:ext cx="6449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EC8F54E4-54ED-4990-BC99-C9C7A5262776}" type="slidenum">
              <a:rPr lang="fr-FR" smtClean="0"/>
              <a:t>7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433439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" name="Picture 14"/>
          <p:cNvPicPr/>
          <p:nvPr/>
        </p:nvPicPr>
        <p:blipFill>
          <a:blip r:embed="rId3" cstate="print"/>
          <a:srcRect t="33526"/>
          <a:stretch>
            <a:fillRect/>
          </a:stretch>
        </p:blipFill>
        <p:spPr>
          <a:xfrm>
            <a:off x="0" y="-50749"/>
            <a:ext cx="9116112" cy="1122245"/>
          </a:xfrm>
          <a:prstGeom prst="rect">
            <a:avLst/>
          </a:prstGeom>
          <a:ln>
            <a:noFill/>
          </a:ln>
        </p:spPr>
      </p:pic>
      <p:pic>
        <p:nvPicPr>
          <p:cNvPr id="308" name="Picture 15"/>
          <p:cNvPicPr/>
          <p:nvPr/>
        </p:nvPicPr>
        <p:blipFill>
          <a:blip r:embed="rId4" cstate="print"/>
          <a:srcRect b="33526"/>
          <a:stretch>
            <a:fillRect/>
          </a:stretch>
        </p:blipFill>
        <p:spPr>
          <a:xfrm>
            <a:off x="360" y="6137702"/>
            <a:ext cx="9143640" cy="692280"/>
          </a:xfrm>
          <a:prstGeom prst="rect">
            <a:avLst/>
          </a:prstGeom>
          <a:ln>
            <a:noFill/>
          </a:ln>
        </p:spPr>
      </p:pic>
      <p:sp>
        <p:nvSpPr>
          <p:cNvPr id="309" name="CustomShape 1"/>
          <p:cNvSpPr/>
          <p:nvPr/>
        </p:nvSpPr>
        <p:spPr>
          <a:xfrm>
            <a:off x="151560" y="232200"/>
            <a:ext cx="8987400" cy="6652800"/>
          </a:xfrm>
          <a:prstGeom prst="rect">
            <a:avLst/>
          </a:prstGeom>
          <a:noFill/>
          <a:ln>
            <a:noFill/>
          </a:ln>
        </p:spPr>
      </p:sp>
      <p:sp>
        <p:nvSpPr>
          <p:cNvPr id="310" name="CustomShape 2"/>
          <p:cNvSpPr/>
          <p:nvPr/>
        </p:nvSpPr>
        <p:spPr>
          <a:xfrm>
            <a:off x="0" y="-144720"/>
            <a:ext cx="9138960" cy="13705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endParaRPr lang="fr-FR" sz="1000" dirty="0">
              <a:solidFill>
                <a:srgbClr val="FFF817"/>
              </a:solidFill>
              <a:latin typeface="Arial Black"/>
              <a:ea typeface="ヒラギノ角ゴ Pro W3"/>
            </a:endParaRPr>
          </a:p>
          <a:p>
            <a:pPr algn="ctr">
              <a:lnSpc>
                <a:spcPct val="100000"/>
              </a:lnSpc>
            </a:pPr>
            <a:r>
              <a:rPr lang="fr-FR" sz="2800" dirty="0">
                <a:latin typeface="Arial Black"/>
                <a:ea typeface="ヒラギノ角ゴ Pro W3"/>
              </a:rPr>
              <a:t>Nouvelles attributions </a:t>
            </a:r>
          </a:p>
          <a:p>
            <a:pPr algn="ctr">
              <a:lnSpc>
                <a:spcPct val="100000"/>
              </a:lnSpc>
            </a:pPr>
            <a:r>
              <a:rPr lang="fr-FR" sz="2800" dirty="0">
                <a:latin typeface="Arial Black"/>
                <a:ea typeface="ヒラギノ角ゴ Pro W3"/>
              </a:rPr>
              <a:t>du Comité de Massif</a:t>
            </a:r>
          </a:p>
          <a:p>
            <a:pPr algn="ctr">
              <a:lnSpc>
                <a:spcPct val="100000"/>
              </a:lnSpc>
            </a:pPr>
            <a:endParaRPr lang="fr-FR" sz="2800" dirty="0">
              <a:latin typeface="Arial Black"/>
            </a:endParaRPr>
          </a:p>
          <a:p>
            <a:pPr algn="ctr">
              <a:lnSpc>
                <a:spcPct val="100000"/>
              </a:lnSpc>
            </a:pPr>
            <a:endParaRPr lang="fr-FR" sz="2800" dirty="0">
              <a:latin typeface="Arial Black"/>
            </a:endParaRPr>
          </a:p>
          <a:p>
            <a:pPr algn="ctr">
              <a:lnSpc>
                <a:spcPct val="100000"/>
              </a:lnSpc>
            </a:pPr>
            <a:endParaRPr sz="2800" dirty="0"/>
          </a:p>
        </p:txBody>
      </p:sp>
      <p:sp>
        <p:nvSpPr>
          <p:cNvPr id="311" name="CustomShape 3"/>
          <p:cNvSpPr/>
          <p:nvPr/>
        </p:nvSpPr>
        <p:spPr>
          <a:xfrm>
            <a:off x="303840" y="384840"/>
            <a:ext cx="8987400" cy="6652800"/>
          </a:xfrm>
          <a:prstGeom prst="rect">
            <a:avLst/>
          </a:prstGeom>
          <a:noFill/>
          <a:ln>
            <a:noFill/>
          </a:ln>
        </p:spPr>
      </p:sp>
      <p:sp>
        <p:nvSpPr>
          <p:cNvPr id="314" name="CustomShape 6"/>
          <p:cNvSpPr/>
          <p:nvPr/>
        </p:nvSpPr>
        <p:spPr>
          <a:xfrm>
            <a:off x="971640" y="2320200"/>
            <a:ext cx="9794520" cy="184320"/>
          </a:xfrm>
          <a:prstGeom prst="rect">
            <a:avLst/>
          </a:prstGeom>
          <a:noFill/>
          <a:ln>
            <a:noFill/>
          </a:ln>
        </p:spPr>
      </p:sp>
      <p:sp>
        <p:nvSpPr>
          <p:cNvPr id="10" name="Espace réservé du contenu 2"/>
          <p:cNvSpPr txBox="1">
            <a:spLocks/>
          </p:cNvSpPr>
          <p:nvPr/>
        </p:nvSpPr>
        <p:spPr>
          <a:xfrm>
            <a:off x="360" y="1224136"/>
            <a:ext cx="9144000" cy="5259706"/>
          </a:xfrm>
          <a:prstGeom prst="rect">
            <a:avLst/>
          </a:prstGeom>
        </p:spPr>
        <p:txBody>
          <a:bodyPr/>
          <a:lstStyle/>
          <a:p>
            <a:pPr algn="just" eaLnBrk="0" hangingPunct="0">
              <a:spcBef>
                <a:spcPts val="600"/>
              </a:spcBef>
              <a:buClr>
                <a:schemeClr val="tx1"/>
              </a:buClr>
              <a:defRPr/>
            </a:pPr>
            <a:endParaRPr lang="fr-FR" sz="2400" b="1" kern="0" dirty="0">
              <a:cs typeface="Arial" pitchFamily="34" charset="0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8460432" y="5877272"/>
            <a:ext cx="5009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124F1DCC-97B3-45ED-A6CF-14062CA37115}" type="slidenum">
              <a:rPr lang="fr-FR" smtClean="0"/>
              <a:t>8</a:t>
            </a:fld>
            <a:endParaRPr lang="fr-FR" dirty="0"/>
          </a:p>
        </p:txBody>
      </p:sp>
      <p:sp>
        <p:nvSpPr>
          <p:cNvPr id="2" name="ZoneTexte 1"/>
          <p:cNvSpPr txBox="1"/>
          <p:nvPr/>
        </p:nvSpPr>
        <p:spPr>
          <a:xfrm>
            <a:off x="539552" y="1508749"/>
            <a:ext cx="810215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/>
              <a:t>• Informé par un rapport annuel des attributions de tous les crédits de la CIMA par le Préfet coordonnateur de massif</a:t>
            </a:r>
          </a:p>
          <a:p>
            <a:r>
              <a:rPr lang="fr-FR" sz="2400" dirty="0"/>
              <a:t>• Informé par un rapport annuel des attributions de crédits européens interrégionaux par les autorités de gestion/Région</a:t>
            </a:r>
          </a:p>
          <a:p>
            <a:r>
              <a:rPr lang="fr-FR" sz="2400" dirty="0"/>
              <a:t>• Consulté sur :</a:t>
            </a:r>
          </a:p>
          <a:p>
            <a:r>
              <a:rPr lang="fr-FR" sz="2400" dirty="0"/>
              <a:t>	-Directives Territoriales d’Aménagement et de Développement Durable </a:t>
            </a:r>
          </a:p>
          <a:p>
            <a:r>
              <a:rPr lang="fr-FR" sz="2400" dirty="0"/>
              <a:t>	-Prescription particulières de massif</a:t>
            </a:r>
          </a:p>
          <a:p>
            <a:r>
              <a:rPr lang="fr-FR" sz="2400" dirty="0"/>
              <a:t>	-Avis sur les SCOT</a:t>
            </a:r>
          </a:p>
          <a:p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13205355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" name="Picture 14"/>
          <p:cNvPicPr/>
          <p:nvPr/>
        </p:nvPicPr>
        <p:blipFill>
          <a:blip r:embed="rId3" cstate="print"/>
          <a:srcRect t="33526"/>
          <a:stretch>
            <a:fillRect/>
          </a:stretch>
        </p:blipFill>
        <p:spPr>
          <a:xfrm>
            <a:off x="0" y="-11048"/>
            <a:ext cx="9143640" cy="1207800"/>
          </a:xfrm>
          <a:prstGeom prst="rect">
            <a:avLst/>
          </a:prstGeom>
          <a:ln>
            <a:noFill/>
          </a:ln>
        </p:spPr>
      </p:pic>
      <p:pic>
        <p:nvPicPr>
          <p:cNvPr id="308" name="Picture 15"/>
          <p:cNvPicPr/>
          <p:nvPr/>
        </p:nvPicPr>
        <p:blipFill>
          <a:blip r:embed="rId4" cstate="print"/>
          <a:srcRect b="33526"/>
          <a:stretch>
            <a:fillRect/>
          </a:stretch>
        </p:blipFill>
        <p:spPr>
          <a:xfrm>
            <a:off x="360" y="6137702"/>
            <a:ext cx="9143640" cy="692280"/>
          </a:xfrm>
          <a:prstGeom prst="rect">
            <a:avLst/>
          </a:prstGeom>
          <a:ln>
            <a:noFill/>
          </a:ln>
        </p:spPr>
      </p:pic>
      <p:sp>
        <p:nvSpPr>
          <p:cNvPr id="309" name="CustomShape 1"/>
          <p:cNvSpPr/>
          <p:nvPr/>
        </p:nvSpPr>
        <p:spPr>
          <a:xfrm>
            <a:off x="151560" y="232200"/>
            <a:ext cx="8987400" cy="6652800"/>
          </a:xfrm>
          <a:prstGeom prst="rect">
            <a:avLst/>
          </a:prstGeom>
          <a:noFill/>
          <a:ln>
            <a:noFill/>
          </a:ln>
        </p:spPr>
      </p:sp>
      <p:sp>
        <p:nvSpPr>
          <p:cNvPr id="310" name="CustomShape 2"/>
          <p:cNvSpPr/>
          <p:nvPr/>
        </p:nvSpPr>
        <p:spPr>
          <a:xfrm>
            <a:off x="0" y="-144720"/>
            <a:ext cx="9138960" cy="13705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endParaRPr lang="fr-FR" sz="1000" dirty="0">
              <a:solidFill>
                <a:srgbClr val="FFF817"/>
              </a:solidFill>
              <a:latin typeface="Arial Black"/>
              <a:ea typeface="ヒラギノ角ゴ Pro W3"/>
            </a:endParaRPr>
          </a:p>
        </p:txBody>
      </p:sp>
      <p:sp>
        <p:nvSpPr>
          <p:cNvPr id="311" name="CustomShape 3"/>
          <p:cNvSpPr/>
          <p:nvPr/>
        </p:nvSpPr>
        <p:spPr>
          <a:xfrm>
            <a:off x="303840" y="384840"/>
            <a:ext cx="8987400" cy="6652800"/>
          </a:xfrm>
          <a:prstGeom prst="rect">
            <a:avLst/>
          </a:prstGeom>
          <a:noFill/>
          <a:ln>
            <a:noFill/>
          </a:ln>
        </p:spPr>
      </p:sp>
      <p:sp>
        <p:nvSpPr>
          <p:cNvPr id="314" name="CustomShape 6"/>
          <p:cNvSpPr/>
          <p:nvPr/>
        </p:nvSpPr>
        <p:spPr>
          <a:xfrm>
            <a:off x="971640" y="2320200"/>
            <a:ext cx="9794520" cy="184320"/>
          </a:xfrm>
          <a:prstGeom prst="rect">
            <a:avLst/>
          </a:prstGeom>
          <a:noFill/>
          <a:ln>
            <a:noFill/>
          </a:ln>
        </p:spPr>
      </p:sp>
      <p:sp>
        <p:nvSpPr>
          <p:cNvPr id="2" name="ZoneTexte 1"/>
          <p:cNvSpPr txBox="1"/>
          <p:nvPr/>
        </p:nvSpPr>
        <p:spPr>
          <a:xfrm>
            <a:off x="395536" y="980728"/>
            <a:ext cx="849291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400" dirty="0"/>
              <a:t>Associé par les Régions sur : SRADDET</a:t>
            </a:r>
          </a:p>
          <a:p>
            <a:r>
              <a:rPr lang="fr-FR" sz="2400" dirty="0"/>
              <a:t>•   Peut être associé par les Régions: SREDII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fr-FR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400" dirty="0"/>
              <a:t>Prépare le Schéma Interrégional du Massif des Alpes</a:t>
            </a:r>
          </a:p>
          <a:p>
            <a:endParaRPr lang="fr-FR" sz="2400" dirty="0"/>
          </a:p>
          <a:p>
            <a:r>
              <a:rPr lang="fr-FR" sz="2400" dirty="0"/>
              <a:t>•   Désigne en son sein au moins 3 Commissions :</a:t>
            </a:r>
          </a:p>
          <a:p>
            <a:r>
              <a:rPr lang="fr-FR" sz="2400" dirty="0"/>
              <a:t>	-Espaces et urbanisme</a:t>
            </a:r>
          </a:p>
          <a:p>
            <a:r>
              <a:rPr lang="fr-FR" sz="2400" dirty="0"/>
              <a:t>	-Développement des produits de montagne</a:t>
            </a:r>
          </a:p>
          <a:p>
            <a:r>
              <a:rPr lang="fr-FR" sz="2400" dirty="0"/>
              <a:t>	-Transports et mobilité</a:t>
            </a:r>
          </a:p>
          <a:p>
            <a:endParaRPr lang="fr-FR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400" dirty="0"/>
              <a:t> Avis  donné au représentant de l’Etat sur les obligations  d’équipement en période hivernale</a:t>
            </a:r>
          </a:p>
        </p:txBody>
      </p:sp>
      <p:sp>
        <p:nvSpPr>
          <p:cNvPr id="10" name="Espace réservé du contenu 2"/>
          <p:cNvSpPr txBox="1">
            <a:spLocks/>
          </p:cNvSpPr>
          <p:nvPr/>
        </p:nvSpPr>
        <p:spPr>
          <a:xfrm>
            <a:off x="360" y="1224136"/>
            <a:ext cx="9144000" cy="5259706"/>
          </a:xfrm>
          <a:prstGeom prst="rect">
            <a:avLst/>
          </a:prstGeom>
        </p:spPr>
        <p:txBody>
          <a:bodyPr/>
          <a:lstStyle/>
          <a:p>
            <a:pPr algn="just" eaLnBrk="0" hangingPunct="0">
              <a:spcBef>
                <a:spcPts val="600"/>
              </a:spcBef>
              <a:buClr>
                <a:schemeClr val="tx1"/>
              </a:buClr>
              <a:defRPr/>
            </a:pPr>
            <a:endParaRPr lang="fr-FR" sz="2400" b="1" kern="0" dirty="0">
              <a:cs typeface="Arial" pitchFamily="34" charset="0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8316416" y="6021288"/>
            <a:ext cx="6449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EC8F54E4-54ED-4990-BC99-C9C7A5262776}" type="slidenum">
              <a:rPr lang="fr-FR" smtClean="0"/>
              <a:t>9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86378270"/>
      </p:ext>
    </p:extLst>
  </p:cSld>
  <p:clrMapOvr>
    <a:masterClrMapping/>
  </p:clrMapOvr>
</p:sld>
</file>

<file path=ppt/theme/theme1.xml><?xml version="1.0" encoding="utf-8"?>
<a:theme xmlns:a="http://schemas.openxmlformats.org/drawingml/2006/main" name="Loi Montagne adoptée 21 dec 2016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Loi Montagne adoptée 21 dec 2016</Template>
  <TotalTime>1295</TotalTime>
  <Words>805</Words>
  <Application>Microsoft Office PowerPoint</Application>
  <PresentationFormat>Affichage à l'écran (4:3)</PresentationFormat>
  <Paragraphs>174</Paragraphs>
  <Slides>12</Slides>
  <Notes>12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3" baseType="lpstr">
      <vt:lpstr>Loi Montagne adoptée 21 dec 2016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Mise en œuvre des mesures du CIT plan de réhabilitation de l’immobilier de loisir</vt:lpstr>
      <vt:lpstr>    </vt:lpstr>
      <vt:lpstr>    </vt:lpstr>
    </vt:vector>
  </TitlesOfParts>
  <Company>Datar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BARBERA Marie</dc:creator>
  <cp:lastModifiedBy>DELCLOS Marie-Claude</cp:lastModifiedBy>
  <cp:revision>311</cp:revision>
  <cp:lastPrinted>2017-01-05T10:45:31Z</cp:lastPrinted>
  <dcterms:created xsi:type="dcterms:W3CDTF">2016-12-28T15:57:38Z</dcterms:created>
  <dcterms:modified xsi:type="dcterms:W3CDTF">2017-10-13T12:16:56Z</dcterms:modified>
</cp:coreProperties>
</file>